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7" r:id="rId1"/>
  </p:sldMasterIdLst>
  <p:notesMasterIdLst>
    <p:notesMasterId r:id="rId9"/>
  </p:notesMasterIdLst>
  <p:handoutMasterIdLst>
    <p:handoutMasterId r:id="rId10"/>
  </p:handoutMasterIdLst>
  <p:sldIdLst>
    <p:sldId id="280" r:id="rId2"/>
    <p:sldId id="281" r:id="rId3"/>
    <p:sldId id="283" r:id="rId4"/>
    <p:sldId id="275" r:id="rId5"/>
    <p:sldId id="261" r:id="rId6"/>
    <p:sldId id="262" r:id="rId7"/>
    <p:sldId id="288" r:id="rId8"/>
  </p:sldIdLst>
  <p:sldSz cx="9144000" cy="6858000" type="screen4x3"/>
  <p:notesSz cx="6797675" cy="9928225"/>
  <p:defaultTextStyle>
    <a:defPPr>
      <a:defRPr lang="et-EE"/>
    </a:defPPr>
    <a:lvl1pPr marL="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3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4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7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9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543" autoAdjust="0"/>
  </p:normalViewPr>
  <p:slideViewPr>
    <p:cSldViewPr>
      <p:cViewPr>
        <p:scale>
          <a:sx n="72" d="100"/>
          <a:sy n="72" d="100"/>
        </p:scale>
        <p:origin x="-2118" y="-438"/>
      </p:cViewPr>
      <p:guideLst>
        <p:guide orient="horz" pos="2161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130918-E635-4A47-8CB9-30FC45F9589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t-EE"/>
        </a:p>
      </dgm:t>
    </dgm:pt>
    <dgm:pt modelId="{7EB97B9E-290D-47D6-A1EC-5FF9CA258F9D}">
      <dgm:prSet phldrT="[Text]"/>
      <dgm:spPr/>
      <dgm:t>
        <a:bodyPr/>
        <a:lstStyle/>
        <a:p>
          <a:r>
            <a:rPr lang="et-EE" dirty="0" smtClean="0">
              <a:latin typeface="Tahoma" pitchFamily="34" charset="0"/>
              <a:ea typeface="Tahoma" pitchFamily="34" charset="0"/>
              <a:cs typeface="Tahoma" pitchFamily="34" charset="0"/>
            </a:rPr>
            <a:t>terminid ja kompetentsid (oskused)</a:t>
          </a:r>
          <a:endParaRPr lang="et-EE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E965FA0D-41D8-4FD5-90A0-2BB864C3D1A9}" type="parTrans" cxnId="{70D05A57-E8D8-493A-B552-FB5D340873FF}">
      <dgm:prSet/>
      <dgm:spPr/>
      <dgm:t>
        <a:bodyPr/>
        <a:lstStyle/>
        <a:p>
          <a:endParaRPr lang="et-EE"/>
        </a:p>
      </dgm:t>
    </dgm:pt>
    <dgm:pt modelId="{F07383A9-56EF-4761-BF55-A9980C62DD86}" type="sibTrans" cxnId="{70D05A57-E8D8-493A-B552-FB5D340873FF}">
      <dgm:prSet/>
      <dgm:spPr/>
      <dgm:t>
        <a:bodyPr/>
        <a:lstStyle/>
        <a:p>
          <a:endParaRPr lang="et-EE"/>
        </a:p>
      </dgm:t>
    </dgm:pt>
    <dgm:pt modelId="{290EA55D-6467-47E8-92B0-EE2F5AC37ADD}">
      <dgm:prSet phldrT="[Text]" custT="1"/>
      <dgm:spPr/>
      <dgm:t>
        <a:bodyPr/>
        <a:lstStyle/>
        <a:p>
          <a:r>
            <a:rPr lang="et-EE" sz="1600" dirty="0" smtClean="0">
              <a:latin typeface="Tahoma" pitchFamily="34" charset="0"/>
              <a:ea typeface="Tahoma" pitchFamily="34" charset="0"/>
              <a:cs typeface="Tahoma" pitchFamily="34" charset="0"/>
            </a:rPr>
            <a:t>üldised kompetentsid</a:t>
          </a:r>
          <a:endParaRPr lang="et-EE" sz="160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4592AA81-B906-4C49-8166-17546FFCA992}" type="parTrans" cxnId="{FAF7BD0C-C8A5-4BE3-8729-7B8A43DDBE5D}">
      <dgm:prSet/>
      <dgm:spPr/>
      <dgm:t>
        <a:bodyPr/>
        <a:lstStyle/>
        <a:p>
          <a:endParaRPr lang="et-EE"/>
        </a:p>
      </dgm:t>
    </dgm:pt>
    <dgm:pt modelId="{42924060-7FED-4832-9531-472ED18718D1}" type="sibTrans" cxnId="{FAF7BD0C-C8A5-4BE3-8729-7B8A43DDBE5D}">
      <dgm:prSet/>
      <dgm:spPr/>
      <dgm:t>
        <a:bodyPr/>
        <a:lstStyle/>
        <a:p>
          <a:endParaRPr lang="et-EE"/>
        </a:p>
      </dgm:t>
    </dgm:pt>
    <dgm:pt modelId="{E452CBC7-B5C4-42FB-859C-A2433135F03C}">
      <dgm:prSet phldrT="[Text]" custT="1"/>
      <dgm:spPr/>
      <dgm:t>
        <a:bodyPr/>
        <a:lstStyle/>
        <a:p>
          <a:r>
            <a:rPr lang="et-EE" sz="1600" dirty="0" smtClean="0">
              <a:latin typeface="Tahoma" pitchFamily="34" charset="0"/>
              <a:ea typeface="Tahoma" pitchFamily="34" charset="0"/>
              <a:cs typeface="Tahoma" pitchFamily="34" charset="0"/>
            </a:rPr>
            <a:t>terminid</a:t>
          </a:r>
          <a:endParaRPr lang="et-EE" sz="160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17B49656-1813-4BB4-941C-0848617371A3}" type="parTrans" cxnId="{F9E99A34-18B6-48F0-BAC1-21E684A009EC}">
      <dgm:prSet/>
      <dgm:spPr/>
      <dgm:t>
        <a:bodyPr/>
        <a:lstStyle/>
        <a:p>
          <a:endParaRPr lang="et-EE"/>
        </a:p>
      </dgm:t>
    </dgm:pt>
    <dgm:pt modelId="{0166BA1A-0954-4215-87E8-231FE944948D}" type="sibTrans" cxnId="{F9E99A34-18B6-48F0-BAC1-21E684A009EC}">
      <dgm:prSet/>
      <dgm:spPr/>
      <dgm:t>
        <a:bodyPr/>
        <a:lstStyle/>
        <a:p>
          <a:endParaRPr lang="et-EE"/>
        </a:p>
      </dgm:t>
    </dgm:pt>
    <dgm:pt modelId="{914C0DEF-C895-40FC-A414-A47989F8601B}">
      <dgm:prSet phldrT="[Text]"/>
      <dgm:spPr/>
      <dgm:t>
        <a:bodyPr/>
        <a:lstStyle/>
        <a:p>
          <a:r>
            <a:rPr lang="et-EE" dirty="0" smtClean="0">
              <a:latin typeface="Tahoma" pitchFamily="34" charset="0"/>
              <a:ea typeface="Tahoma" pitchFamily="34" charset="0"/>
              <a:cs typeface="Tahoma" pitchFamily="34" charset="0"/>
            </a:rPr>
            <a:t>koolituse korralduspõhimõtted ja koolitusvajadus</a:t>
          </a:r>
          <a:endParaRPr lang="et-EE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D0E5B7FF-75F5-465E-938C-C15D8E4CB9D7}" type="parTrans" cxnId="{47FC1E03-9DF5-4D21-B54F-94003FEBAE49}">
      <dgm:prSet/>
      <dgm:spPr/>
      <dgm:t>
        <a:bodyPr/>
        <a:lstStyle/>
        <a:p>
          <a:endParaRPr lang="et-EE"/>
        </a:p>
      </dgm:t>
    </dgm:pt>
    <dgm:pt modelId="{F51F2C9E-F7EA-4170-860E-6BEE1EB314A5}" type="sibTrans" cxnId="{47FC1E03-9DF5-4D21-B54F-94003FEBAE49}">
      <dgm:prSet/>
      <dgm:spPr/>
      <dgm:t>
        <a:bodyPr/>
        <a:lstStyle/>
        <a:p>
          <a:endParaRPr lang="et-EE"/>
        </a:p>
      </dgm:t>
    </dgm:pt>
    <dgm:pt modelId="{6C0CBDC2-CDCC-452E-98FE-2DD01C98D4A0}">
      <dgm:prSet phldrT="[Text]" custT="1"/>
      <dgm:spPr/>
      <dgm:t>
        <a:bodyPr/>
        <a:lstStyle/>
        <a:p>
          <a:r>
            <a:rPr lang="et-EE" sz="1600" dirty="0" smtClean="0">
              <a:latin typeface="Tahoma" pitchFamily="34" charset="0"/>
              <a:ea typeface="Tahoma" pitchFamily="34" charset="0"/>
              <a:cs typeface="Tahoma" pitchFamily="34" charset="0"/>
            </a:rPr>
            <a:t>tööturukoolitus ja hankemenetlus</a:t>
          </a:r>
          <a:endParaRPr lang="et-EE" sz="160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99665F05-551B-4808-BABF-27D1A1776D45}" type="parTrans" cxnId="{B6E0AD18-F5EE-42A3-B303-D512E09775D9}">
      <dgm:prSet/>
      <dgm:spPr/>
      <dgm:t>
        <a:bodyPr/>
        <a:lstStyle/>
        <a:p>
          <a:endParaRPr lang="et-EE"/>
        </a:p>
      </dgm:t>
    </dgm:pt>
    <dgm:pt modelId="{DFAEAF96-8AAD-48C4-AD5C-FA056F3BD810}" type="sibTrans" cxnId="{B6E0AD18-F5EE-42A3-B303-D512E09775D9}">
      <dgm:prSet/>
      <dgm:spPr/>
      <dgm:t>
        <a:bodyPr/>
        <a:lstStyle/>
        <a:p>
          <a:endParaRPr lang="et-EE"/>
        </a:p>
      </dgm:t>
    </dgm:pt>
    <dgm:pt modelId="{0FD08004-817B-4DAF-90F0-2EA45C62B033}">
      <dgm:prSet phldrT="[Text]"/>
      <dgm:spPr/>
      <dgm:t>
        <a:bodyPr/>
        <a:lstStyle/>
        <a:p>
          <a:r>
            <a:rPr lang="et-EE" dirty="0" smtClean="0">
              <a:latin typeface="Tahoma" pitchFamily="34" charset="0"/>
              <a:ea typeface="Tahoma" pitchFamily="34" charset="0"/>
              <a:cs typeface="Tahoma" pitchFamily="34" charset="0"/>
            </a:rPr>
            <a:t>rahaliste vahendite kavandamine</a:t>
          </a:r>
          <a:endParaRPr lang="et-EE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46BCA169-7F65-4A98-87A8-D55962D3D6C1}" type="parTrans" cxnId="{A38B5642-7BA5-4A55-AFE2-4BC7636B4CF3}">
      <dgm:prSet/>
      <dgm:spPr/>
      <dgm:t>
        <a:bodyPr/>
        <a:lstStyle/>
        <a:p>
          <a:endParaRPr lang="et-EE"/>
        </a:p>
      </dgm:t>
    </dgm:pt>
    <dgm:pt modelId="{B886A8B8-2896-4081-98BD-F67F6F5EC3AB}" type="sibTrans" cxnId="{A38B5642-7BA5-4A55-AFE2-4BC7636B4CF3}">
      <dgm:prSet/>
      <dgm:spPr/>
      <dgm:t>
        <a:bodyPr/>
        <a:lstStyle/>
        <a:p>
          <a:endParaRPr lang="et-EE"/>
        </a:p>
      </dgm:t>
    </dgm:pt>
    <dgm:pt modelId="{2095F80B-E17B-45DA-95EB-A497E3EE7BC0}">
      <dgm:prSet phldrT="[Text]" custT="1"/>
      <dgm:spPr/>
      <dgm:t>
        <a:bodyPr/>
        <a:lstStyle/>
        <a:p>
          <a:r>
            <a:rPr lang="et-EE" sz="1600" dirty="0" smtClean="0">
              <a:latin typeface="Tahoma" pitchFamily="34" charset="0"/>
              <a:ea typeface="Tahoma" pitchFamily="34" charset="0"/>
              <a:cs typeface="Tahoma" pitchFamily="34" charset="0"/>
            </a:rPr>
            <a:t>madala konkurentsivõimega inimeste hõivesse ja koolitusse tagasitoomine </a:t>
          </a:r>
          <a:endParaRPr lang="et-EE" sz="160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5499BFD7-A851-4C92-A686-061903205596}" type="parTrans" cxnId="{1E952AAB-8052-4132-A490-25BF8FB44979}">
      <dgm:prSet/>
      <dgm:spPr/>
      <dgm:t>
        <a:bodyPr/>
        <a:lstStyle/>
        <a:p>
          <a:endParaRPr lang="et-EE"/>
        </a:p>
      </dgm:t>
    </dgm:pt>
    <dgm:pt modelId="{A7ED6726-1A8C-4A7E-88A7-5C6DEAE24771}" type="sibTrans" cxnId="{1E952AAB-8052-4132-A490-25BF8FB44979}">
      <dgm:prSet/>
      <dgm:spPr/>
      <dgm:t>
        <a:bodyPr/>
        <a:lstStyle/>
        <a:p>
          <a:endParaRPr lang="et-EE"/>
        </a:p>
      </dgm:t>
    </dgm:pt>
    <dgm:pt modelId="{5A2E841D-4519-4EAC-AC35-9BAD824558B3}">
      <dgm:prSet phldrT="[Text]" custT="1"/>
      <dgm:spPr/>
      <dgm:t>
        <a:bodyPr/>
        <a:lstStyle/>
        <a:p>
          <a:r>
            <a:rPr lang="et-EE" sz="1600" dirty="0" smtClean="0">
              <a:latin typeface="Tahoma" pitchFamily="34" charset="0"/>
              <a:ea typeface="Tahoma" pitchFamily="34" charset="0"/>
              <a:cs typeface="Tahoma" pitchFamily="34" charset="0"/>
            </a:rPr>
            <a:t>täiskasvanukoolituse omavastutust ja valikuvabadust suurendav rahastamismudel</a:t>
          </a:r>
          <a:endParaRPr lang="et-EE" sz="160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E65F2419-C16A-414D-AEF8-85579283F694}" type="parTrans" cxnId="{2082493C-9BD1-4896-B85A-A2DDADF0312B}">
      <dgm:prSet/>
      <dgm:spPr/>
      <dgm:t>
        <a:bodyPr/>
        <a:lstStyle/>
        <a:p>
          <a:endParaRPr lang="et-EE"/>
        </a:p>
      </dgm:t>
    </dgm:pt>
    <dgm:pt modelId="{F8D70C3E-6160-41E9-8905-0F80BF7B6011}" type="sibTrans" cxnId="{2082493C-9BD1-4896-B85A-A2DDADF0312B}">
      <dgm:prSet/>
      <dgm:spPr/>
      <dgm:t>
        <a:bodyPr/>
        <a:lstStyle/>
        <a:p>
          <a:endParaRPr lang="et-EE"/>
        </a:p>
      </dgm:t>
    </dgm:pt>
    <dgm:pt modelId="{890F5EA3-1B11-47E1-8DCB-2B5F2C6D4B50}">
      <dgm:prSet phldrT="[Text]" custT="1"/>
      <dgm:spPr/>
      <dgm:t>
        <a:bodyPr/>
        <a:lstStyle/>
        <a:p>
          <a:r>
            <a:rPr lang="et-EE" sz="1600" dirty="0" smtClean="0">
              <a:latin typeface="Tahoma" pitchFamily="34" charset="0"/>
              <a:ea typeface="Tahoma" pitchFamily="34" charset="0"/>
              <a:cs typeface="Tahoma" pitchFamily="34" charset="0"/>
            </a:rPr>
            <a:t>andmekogude sidusus</a:t>
          </a:r>
          <a:endParaRPr lang="et-EE" sz="160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E468672A-BB22-4C68-84AE-725A89B47798}" type="parTrans" cxnId="{E10639FC-D839-4C63-A9AE-1EFDA9DF6B43}">
      <dgm:prSet/>
      <dgm:spPr/>
      <dgm:t>
        <a:bodyPr/>
        <a:lstStyle/>
        <a:p>
          <a:endParaRPr lang="et-EE"/>
        </a:p>
      </dgm:t>
    </dgm:pt>
    <dgm:pt modelId="{34565CA3-8D46-416C-A26C-28D934505554}" type="sibTrans" cxnId="{E10639FC-D839-4C63-A9AE-1EFDA9DF6B43}">
      <dgm:prSet/>
      <dgm:spPr/>
      <dgm:t>
        <a:bodyPr/>
        <a:lstStyle/>
        <a:p>
          <a:endParaRPr lang="et-EE"/>
        </a:p>
      </dgm:t>
    </dgm:pt>
    <dgm:pt modelId="{4DC9D9E6-520D-4743-9219-0BDB33A56EB2}">
      <dgm:prSet phldrT="[Text]" custT="1"/>
      <dgm:spPr/>
      <dgm:t>
        <a:bodyPr/>
        <a:lstStyle/>
        <a:p>
          <a:r>
            <a:rPr lang="et-EE" sz="1600" dirty="0" smtClean="0">
              <a:latin typeface="Tahoma" pitchFamily="34" charset="0"/>
              <a:ea typeface="Tahoma" pitchFamily="34" charset="0"/>
              <a:cs typeface="Tahoma" pitchFamily="34" charset="0"/>
            </a:rPr>
            <a:t>täiskasvanukoolituse seadus</a:t>
          </a:r>
          <a:endParaRPr lang="et-EE" sz="160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42C102F4-9F8E-4963-BB2D-12EB85FD66B0}" type="parTrans" cxnId="{96ECF530-AF98-4742-AFDA-D3D0490B839A}">
      <dgm:prSet/>
      <dgm:spPr/>
      <dgm:t>
        <a:bodyPr/>
        <a:lstStyle/>
        <a:p>
          <a:endParaRPr lang="et-EE"/>
        </a:p>
      </dgm:t>
    </dgm:pt>
    <dgm:pt modelId="{6FC90404-AF70-4DB2-BE48-909032D90D0B}" type="sibTrans" cxnId="{96ECF530-AF98-4742-AFDA-D3D0490B839A}">
      <dgm:prSet/>
      <dgm:spPr/>
      <dgm:t>
        <a:bodyPr/>
        <a:lstStyle/>
        <a:p>
          <a:endParaRPr lang="et-EE"/>
        </a:p>
      </dgm:t>
    </dgm:pt>
    <dgm:pt modelId="{BBB61592-8E5A-42F0-A680-7F306291E324}">
      <dgm:prSet phldrT="[Text]" custT="1"/>
      <dgm:spPr/>
      <dgm:t>
        <a:bodyPr/>
        <a:lstStyle/>
        <a:p>
          <a:r>
            <a:rPr lang="et-EE" sz="1600" dirty="0" smtClean="0">
              <a:latin typeface="Tahoma" pitchFamily="34" charset="0"/>
              <a:ea typeface="Tahoma" pitchFamily="34" charset="0"/>
              <a:cs typeface="Tahoma" pitchFamily="34" charset="0"/>
            </a:rPr>
            <a:t>tööturu info koondamine</a:t>
          </a:r>
          <a:endParaRPr lang="et-EE" sz="160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3031DFEF-C26D-4FCC-B94B-8089E68CB18B}" type="parTrans" cxnId="{9D6845EB-D9AA-4F00-BE88-830DA4BFDA66}">
      <dgm:prSet/>
      <dgm:spPr/>
      <dgm:t>
        <a:bodyPr/>
        <a:lstStyle/>
        <a:p>
          <a:endParaRPr lang="et-EE"/>
        </a:p>
      </dgm:t>
    </dgm:pt>
    <dgm:pt modelId="{E758A512-FFC8-4260-AB78-50897DAA515E}" type="sibTrans" cxnId="{9D6845EB-D9AA-4F00-BE88-830DA4BFDA66}">
      <dgm:prSet/>
      <dgm:spPr/>
      <dgm:t>
        <a:bodyPr/>
        <a:lstStyle/>
        <a:p>
          <a:endParaRPr lang="et-EE"/>
        </a:p>
      </dgm:t>
    </dgm:pt>
    <dgm:pt modelId="{D6BBF10C-E686-4E3D-8428-B0E174CF0196}">
      <dgm:prSet phldrT="[Text]" custT="1"/>
      <dgm:spPr/>
      <dgm:t>
        <a:bodyPr/>
        <a:lstStyle/>
        <a:p>
          <a:r>
            <a:rPr lang="et-EE" sz="16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tööturu seire ja prognoosi ning oskuste arendamise koordinatsioonisüsteem</a:t>
          </a:r>
          <a:endParaRPr lang="et-EE" sz="1600" b="1" dirty="0">
            <a:solidFill>
              <a:srgbClr val="FF000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45D012EF-2EBD-43D2-8822-C31F74F1541A}" type="parTrans" cxnId="{9F500031-B2AE-42CB-BFBA-3C79AF36041E}">
      <dgm:prSet/>
      <dgm:spPr/>
      <dgm:t>
        <a:bodyPr/>
        <a:lstStyle/>
        <a:p>
          <a:endParaRPr lang="et-EE"/>
        </a:p>
      </dgm:t>
    </dgm:pt>
    <dgm:pt modelId="{5EFDA75C-0AB9-4F3C-BACA-8E910F6A8CE4}" type="sibTrans" cxnId="{9F500031-B2AE-42CB-BFBA-3C79AF36041E}">
      <dgm:prSet/>
      <dgm:spPr/>
      <dgm:t>
        <a:bodyPr/>
        <a:lstStyle/>
        <a:p>
          <a:endParaRPr lang="et-EE"/>
        </a:p>
      </dgm:t>
    </dgm:pt>
    <dgm:pt modelId="{1985A951-E04D-47FA-8826-FB414B3E3A6F}" type="pres">
      <dgm:prSet presAssocID="{B2130918-E635-4A47-8CB9-30FC45F9589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t-EE"/>
        </a:p>
      </dgm:t>
    </dgm:pt>
    <dgm:pt modelId="{92DCDA20-B6E5-41FF-AA69-80B47F6094DA}" type="pres">
      <dgm:prSet presAssocID="{7EB97B9E-290D-47D6-A1EC-5FF9CA258F9D}" presName="linNode" presStyleCnt="0"/>
      <dgm:spPr/>
    </dgm:pt>
    <dgm:pt modelId="{055307E0-A359-45B6-AC07-32B2B2D4A291}" type="pres">
      <dgm:prSet presAssocID="{7EB97B9E-290D-47D6-A1EC-5FF9CA258F9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E5FCD287-C0F3-4F16-8227-CA9B859497A3}" type="pres">
      <dgm:prSet presAssocID="{7EB97B9E-290D-47D6-A1EC-5FF9CA258F9D}" presName="descendantText" presStyleLbl="alignAccFollowNode1" presStyleIdx="0" presStyleCnt="3" custScaleY="112794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1E84968E-F2A1-4606-BE47-0D7F53ABB599}" type="pres">
      <dgm:prSet presAssocID="{F07383A9-56EF-4761-BF55-A9980C62DD86}" presName="sp" presStyleCnt="0"/>
      <dgm:spPr/>
    </dgm:pt>
    <dgm:pt modelId="{8178E990-552C-4DF9-96F4-4519A46E1F45}" type="pres">
      <dgm:prSet presAssocID="{914C0DEF-C895-40FC-A414-A47989F8601B}" presName="linNode" presStyleCnt="0"/>
      <dgm:spPr/>
    </dgm:pt>
    <dgm:pt modelId="{623FD28D-50A5-42BC-B26B-DC8B9EFC9923}" type="pres">
      <dgm:prSet presAssocID="{914C0DEF-C895-40FC-A414-A47989F8601B}" presName="parentText" presStyleLbl="node1" presStyleIdx="1" presStyleCnt="3" custLinFactNeighborY="-2513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CCAFBC03-3B59-44E4-ADB2-AE0B6545DF21}" type="pres">
      <dgm:prSet presAssocID="{914C0DEF-C895-40FC-A414-A47989F8601B}" presName="descendantText" presStyleLbl="alignAccFollowNode1" presStyleIdx="1" presStyleCnt="3" custScaleY="143552" custLinFactNeighborX="673" custLinFactNeighborY="-117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4EF8B453-57D1-4739-A31F-6B98795EC526}" type="pres">
      <dgm:prSet presAssocID="{F51F2C9E-F7EA-4170-860E-6BEE1EB314A5}" presName="sp" presStyleCnt="0"/>
      <dgm:spPr/>
    </dgm:pt>
    <dgm:pt modelId="{825673C8-624F-4708-BE92-C7D484CDE017}" type="pres">
      <dgm:prSet presAssocID="{0FD08004-817B-4DAF-90F0-2EA45C62B033}" presName="linNode" presStyleCnt="0"/>
      <dgm:spPr/>
    </dgm:pt>
    <dgm:pt modelId="{6E26C8CD-D865-4184-8DE3-8E2A5DB852D7}" type="pres">
      <dgm:prSet presAssocID="{0FD08004-817B-4DAF-90F0-2EA45C62B033}" presName="parentText" presStyleLbl="node1" presStyleIdx="2" presStyleCnt="3" custLinFactNeighborX="0" custLinFactNeighborY="-4907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21907CA5-718A-40E7-9E72-5C150891D680}" type="pres">
      <dgm:prSet presAssocID="{0FD08004-817B-4DAF-90F0-2EA45C62B033}" presName="descendantText" presStyleLbl="alignAccFollowNode1" presStyleIdx="2" presStyleCnt="3" custScaleY="114260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</dgm:ptLst>
  <dgm:cxnLst>
    <dgm:cxn modelId="{9F500031-B2AE-42CB-BFBA-3C79AF36041E}" srcId="{914C0DEF-C895-40FC-A414-A47989F8601B}" destId="{D6BBF10C-E686-4E3D-8428-B0E174CF0196}" srcOrd="3" destOrd="0" parTransId="{45D012EF-2EBD-43D2-8822-C31F74F1541A}" sibTransId="{5EFDA75C-0AB9-4F3C-BACA-8E910F6A8CE4}"/>
    <dgm:cxn modelId="{C0DD2658-D1EF-4719-A690-179FC3005398}" type="presOf" srcId="{2095F80B-E17B-45DA-95EB-A497E3EE7BC0}" destId="{21907CA5-718A-40E7-9E72-5C150891D680}" srcOrd="0" destOrd="0" presId="urn:microsoft.com/office/officeart/2005/8/layout/vList5"/>
    <dgm:cxn modelId="{2082493C-9BD1-4896-B85A-A2DDADF0312B}" srcId="{0FD08004-817B-4DAF-90F0-2EA45C62B033}" destId="{5A2E841D-4519-4EAC-AC35-9BAD824558B3}" srcOrd="1" destOrd="0" parTransId="{E65F2419-C16A-414D-AEF8-85579283F694}" sibTransId="{F8D70C3E-6160-41E9-8905-0F80BF7B6011}"/>
    <dgm:cxn modelId="{A38B5642-7BA5-4A55-AFE2-4BC7636B4CF3}" srcId="{B2130918-E635-4A47-8CB9-30FC45F95890}" destId="{0FD08004-817B-4DAF-90F0-2EA45C62B033}" srcOrd="2" destOrd="0" parTransId="{46BCA169-7F65-4A98-87A8-D55962D3D6C1}" sibTransId="{B886A8B8-2896-4081-98BD-F67F6F5EC3AB}"/>
    <dgm:cxn modelId="{00823B7A-B51D-43F8-AA32-C3318A68850A}" type="presOf" srcId="{890F5EA3-1B11-47E1-8DCB-2B5F2C6D4B50}" destId="{E5FCD287-C0F3-4F16-8227-CA9B859497A3}" srcOrd="0" destOrd="2" presId="urn:microsoft.com/office/officeart/2005/8/layout/vList5"/>
    <dgm:cxn modelId="{286514B6-6ADD-4FCA-A9E6-3D1C8750B84E}" type="presOf" srcId="{6C0CBDC2-CDCC-452E-98FE-2DD01C98D4A0}" destId="{CCAFBC03-3B59-44E4-ADB2-AE0B6545DF21}" srcOrd="0" destOrd="0" presId="urn:microsoft.com/office/officeart/2005/8/layout/vList5"/>
    <dgm:cxn modelId="{FE96F8B0-2C12-4B9C-9869-BCD05AEE32B6}" type="presOf" srcId="{290EA55D-6467-47E8-92B0-EE2F5AC37ADD}" destId="{E5FCD287-C0F3-4F16-8227-CA9B859497A3}" srcOrd="0" destOrd="0" presId="urn:microsoft.com/office/officeart/2005/8/layout/vList5"/>
    <dgm:cxn modelId="{27C7AC57-3AB8-4809-B0F2-A684E418973F}" type="presOf" srcId="{D6BBF10C-E686-4E3D-8428-B0E174CF0196}" destId="{CCAFBC03-3B59-44E4-ADB2-AE0B6545DF21}" srcOrd="0" destOrd="3" presId="urn:microsoft.com/office/officeart/2005/8/layout/vList5"/>
    <dgm:cxn modelId="{1E952AAB-8052-4132-A490-25BF8FB44979}" srcId="{0FD08004-817B-4DAF-90F0-2EA45C62B033}" destId="{2095F80B-E17B-45DA-95EB-A497E3EE7BC0}" srcOrd="0" destOrd="0" parTransId="{5499BFD7-A851-4C92-A686-061903205596}" sibTransId="{A7ED6726-1A8C-4A7E-88A7-5C6DEAE24771}"/>
    <dgm:cxn modelId="{70D05A57-E8D8-493A-B552-FB5D340873FF}" srcId="{B2130918-E635-4A47-8CB9-30FC45F95890}" destId="{7EB97B9E-290D-47D6-A1EC-5FF9CA258F9D}" srcOrd="0" destOrd="0" parTransId="{E965FA0D-41D8-4FD5-90A0-2BB864C3D1A9}" sibTransId="{F07383A9-56EF-4761-BF55-A9980C62DD86}"/>
    <dgm:cxn modelId="{D8807051-A342-4D85-9EC0-5F39B657B0AE}" type="presOf" srcId="{B2130918-E635-4A47-8CB9-30FC45F95890}" destId="{1985A951-E04D-47FA-8826-FB414B3E3A6F}" srcOrd="0" destOrd="0" presId="urn:microsoft.com/office/officeart/2005/8/layout/vList5"/>
    <dgm:cxn modelId="{F9E99A34-18B6-48F0-BAC1-21E684A009EC}" srcId="{7EB97B9E-290D-47D6-A1EC-5FF9CA258F9D}" destId="{E452CBC7-B5C4-42FB-859C-A2433135F03C}" srcOrd="1" destOrd="0" parTransId="{17B49656-1813-4BB4-941C-0848617371A3}" sibTransId="{0166BA1A-0954-4215-87E8-231FE944948D}"/>
    <dgm:cxn modelId="{6089CC57-1E5D-4044-A7ED-595F28EE9448}" type="presOf" srcId="{914C0DEF-C895-40FC-A414-A47989F8601B}" destId="{623FD28D-50A5-42BC-B26B-DC8B9EFC9923}" srcOrd="0" destOrd="0" presId="urn:microsoft.com/office/officeart/2005/8/layout/vList5"/>
    <dgm:cxn modelId="{B6E0AD18-F5EE-42A3-B303-D512E09775D9}" srcId="{914C0DEF-C895-40FC-A414-A47989F8601B}" destId="{6C0CBDC2-CDCC-452E-98FE-2DD01C98D4A0}" srcOrd="0" destOrd="0" parTransId="{99665F05-551B-4808-BABF-27D1A1776D45}" sibTransId="{DFAEAF96-8AAD-48C4-AD5C-FA056F3BD810}"/>
    <dgm:cxn modelId="{59C153D6-F29E-4426-8543-81E9D8071730}" type="presOf" srcId="{0FD08004-817B-4DAF-90F0-2EA45C62B033}" destId="{6E26C8CD-D865-4184-8DE3-8E2A5DB852D7}" srcOrd="0" destOrd="0" presId="urn:microsoft.com/office/officeart/2005/8/layout/vList5"/>
    <dgm:cxn modelId="{9610EEAF-A5E7-4F09-B11E-861E8833FA3C}" type="presOf" srcId="{7EB97B9E-290D-47D6-A1EC-5FF9CA258F9D}" destId="{055307E0-A359-45B6-AC07-32B2B2D4A291}" srcOrd="0" destOrd="0" presId="urn:microsoft.com/office/officeart/2005/8/layout/vList5"/>
    <dgm:cxn modelId="{E10FD730-5AE7-4685-8E4E-50732AE9BD3E}" type="presOf" srcId="{5A2E841D-4519-4EAC-AC35-9BAD824558B3}" destId="{21907CA5-718A-40E7-9E72-5C150891D680}" srcOrd="0" destOrd="1" presId="urn:microsoft.com/office/officeart/2005/8/layout/vList5"/>
    <dgm:cxn modelId="{9D6845EB-D9AA-4F00-BE88-830DA4BFDA66}" srcId="{914C0DEF-C895-40FC-A414-A47989F8601B}" destId="{BBB61592-8E5A-42F0-A680-7F306291E324}" srcOrd="2" destOrd="0" parTransId="{3031DFEF-C26D-4FCC-B94B-8089E68CB18B}" sibTransId="{E758A512-FFC8-4260-AB78-50897DAA515E}"/>
    <dgm:cxn modelId="{76E7499C-59B1-4B1F-A6FB-AB8BFBC1AF1A}" type="presOf" srcId="{BBB61592-8E5A-42F0-A680-7F306291E324}" destId="{CCAFBC03-3B59-44E4-ADB2-AE0B6545DF21}" srcOrd="0" destOrd="2" presId="urn:microsoft.com/office/officeart/2005/8/layout/vList5"/>
    <dgm:cxn modelId="{96ECF530-AF98-4742-AFDA-D3D0490B839A}" srcId="{914C0DEF-C895-40FC-A414-A47989F8601B}" destId="{4DC9D9E6-520D-4743-9219-0BDB33A56EB2}" srcOrd="1" destOrd="0" parTransId="{42C102F4-9F8E-4963-BB2D-12EB85FD66B0}" sibTransId="{6FC90404-AF70-4DB2-BE48-909032D90D0B}"/>
    <dgm:cxn modelId="{71FED42E-155C-4062-B6E3-41E119572A3E}" type="presOf" srcId="{E452CBC7-B5C4-42FB-859C-A2433135F03C}" destId="{E5FCD287-C0F3-4F16-8227-CA9B859497A3}" srcOrd="0" destOrd="1" presId="urn:microsoft.com/office/officeart/2005/8/layout/vList5"/>
    <dgm:cxn modelId="{A9494448-E010-402D-9CE9-216FF7CDC0EC}" type="presOf" srcId="{4DC9D9E6-520D-4743-9219-0BDB33A56EB2}" destId="{CCAFBC03-3B59-44E4-ADB2-AE0B6545DF21}" srcOrd="0" destOrd="1" presId="urn:microsoft.com/office/officeart/2005/8/layout/vList5"/>
    <dgm:cxn modelId="{E10639FC-D839-4C63-A9AE-1EFDA9DF6B43}" srcId="{7EB97B9E-290D-47D6-A1EC-5FF9CA258F9D}" destId="{890F5EA3-1B11-47E1-8DCB-2B5F2C6D4B50}" srcOrd="2" destOrd="0" parTransId="{E468672A-BB22-4C68-84AE-725A89B47798}" sibTransId="{34565CA3-8D46-416C-A26C-28D934505554}"/>
    <dgm:cxn modelId="{47FC1E03-9DF5-4D21-B54F-94003FEBAE49}" srcId="{B2130918-E635-4A47-8CB9-30FC45F95890}" destId="{914C0DEF-C895-40FC-A414-A47989F8601B}" srcOrd="1" destOrd="0" parTransId="{D0E5B7FF-75F5-465E-938C-C15D8E4CB9D7}" sibTransId="{F51F2C9E-F7EA-4170-860E-6BEE1EB314A5}"/>
    <dgm:cxn modelId="{FAF7BD0C-C8A5-4BE3-8729-7B8A43DDBE5D}" srcId="{7EB97B9E-290D-47D6-A1EC-5FF9CA258F9D}" destId="{290EA55D-6467-47E8-92B0-EE2F5AC37ADD}" srcOrd="0" destOrd="0" parTransId="{4592AA81-B906-4C49-8166-17546FFCA992}" sibTransId="{42924060-7FED-4832-9531-472ED18718D1}"/>
    <dgm:cxn modelId="{FFE8D9C0-F92E-4797-AD64-A747B5EEECF6}" type="presParOf" srcId="{1985A951-E04D-47FA-8826-FB414B3E3A6F}" destId="{92DCDA20-B6E5-41FF-AA69-80B47F6094DA}" srcOrd="0" destOrd="0" presId="urn:microsoft.com/office/officeart/2005/8/layout/vList5"/>
    <dgm:cxn modelId="{3E109F06-90D8-44FA-B4DA-39B7F4A9AAFD}" type="presParOf" srcId="{92DCDA20-B6E5-41FF-AA69-80B47F6094DA}" destId="{055307E0-A359-45B6-AC07-32B2B2D4A291}" srcOrd="0" destOrd="0" presId="urn:microsoft.com/office/officeart/2005/8/layout/vList5"/>
    <dgm:cxn modelId="{EE5B4DA5-7DD4-4694-94FA-45265EE4ADCB}" type="presParOf" srcId="{92DCDA20-B6E5-41FF-AA69-80B47F6094DA}" destId="{E5FCD287-C0F3-4F16-8227-CA9B859497A3}" srcOrd="1" destOrd="0" presId="urn:microsoft.com/office/officeart/2005/8/layout/vList5"/>
    <dgm:cxn modelId="{0D36773F-BC1A-44B1-843F-C94E9DA8E1C7}" type="presParOf" srcId="{1985A951-E04D-47FA-8826-FB414B3E3A6F}" destId="{1E84968E-F2A1-4606-BE47-0D7F53ABB599}" srcOrd="1" destOrd="0" presId="urn:microsoft.com/office/officeart/2005/8/layout/vList5"/>
    <dgm:cxn modelId="{F3137E02-E138-45E9-970B-A088D32096DF}" type="presParOf" srcId="{1985A951-E04D-47FA-8826-FB414B3E3A6F}" destId="{8178E990-552C-4DF9-96F4-4519A46E1F45}" srcOrd="2" destOrd="0" presId="urn:microsoft.com/office/officeart/2005/8/layout/vList5"/>
    <dgm:cxn modelId="{0AA0DD0E-B013-4C5F-A02A-2348B46CA270}" type="presParOf" srcId="{8178E990-552C-4DF9-96F4-4519A46E1F45}" destId="{623FD28D-50A5-42BC-B26B-DC8B9EFC9923}" srcOrd="0" destOrd="0" presId="urn:microsoft.com/office/officeart/2005/8/layout/vList5"/>
    <dgm:cxn modelId="{677A2E15-A665-4811-82E6-0F656E3B4E12}" type="presParOf" srcId="{8178E990-552C-4DF9-96F4-4519A46E1F45}" destId="{CCAFBC03-3B59-44E4-ADB2-AE0B6545DF21}" srcOrd="1" destOrd="0" presId="urn:microsoft.com/office/officeart/2005/8/layout/vList5"/>
    <dgm:cxn modelId="{0EA936EA-2EF1-4E62-AE3C-B936ECA1EDAE}" type="presParOf" srcId="{1985A951-E04D-47FA-8826-FB414B3E3A6F}" destId="{4EF8B453-57D1-4739-A31F-6B98795EC526}" srcOrd="3" destOrd="0" presId="urn:microsoft.com/office/officeart/2005/8/layout/vList5"/>
    <dgm:cxn modelId="{0C9B72CE-DF34-46D8-895D-37D889C734BA}" type="presParOf" srcId="{1985A951-E04D-47FA-8826-FB414B3E3A6F}" destId="{825673C8-624F-4708-BE92-C7D484CDE017}" srcOrd="4" destOrd="0" presId="urn:microsoft.com/office/officeart/2005/8/layout/vList5"/>
    <dgm:cxn modelId="{69B12533-62DF-4EF4-82FD-F27AC9A8B173}" type="presParOf" srcId="{825673C8-624F-4708-BE92-C7D484CDE017}" destId="{6E26C8CD-D865-4184-8DE3-8E2A5DB852D7}" srcOrd="0" destOrd="0" presId="urn:microsoft.com/office/officeart/2005/8/layout/vList5"/>
    <dgm:cxn modelId="{78E36D63-DEDB-4351-85A3-5A2561333FAF}" type="presParOf" srcId="{825673C8-624F-4708-BE92-C7D484CDE017}" destId="{21907CA5-718A-40E7-9E72-5C150891D68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474826-6559-42B2-99B3-E1E1C80C639B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5D6C5BC-2B00-4C8A-B8BF-C2B55F648ACE}">
      <dgm:prSet phldrT="[Text]" custT="1"/>
      <dgm:spPr>
        <a:solidFill>
          <a:srgbClr val="6699FF"/>
        </a:solidFill>
        <a:ln>
          <a:solidFill>
            <a:srgbClr val="6699FF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r>
            <a:rPr lang="et-EE" sz="1800" dirty="0" smtClean="0">
              <a:latin typeface="+mn-lt"/>
              <a:ea typeface="Tahoma" pitchFamily="34" charset="0"/>
              <a:cs typeface="Tahoma" pitchFamily="34" charset="0"/>
            </a:rPr>
            <a:t>Siduda tervikuks erinevate tööturu osapoolte ekspertteadmine haridus- ja koolitusteenuste struktuuri, mahtu ja sisu planeerimist toetavaks süsteemiks </a:t>
          </a:r>
          <a:endParaRPr lang="et-EE" sz="1800" dirty="0">
            <a:latin typeface="+mn-lt"/>
            <a:ea typeface="Tahoma" pitchFamily="34" charset="0"/>
            <a:cs typeface="Tahoma" pitchFamily="34" charset="0"/>
          </a:endParaRPr>
        </a:p>
      </dgm:t>
    </dgm:pt>
    <dgm:pt modelId="{304CDD28-DB46-453E-A0FE-B982D19F5D49}" type="parTrans" cxnId="{5C80D38A-780E-4CC4-8B31-B87414E89AEF}">
      <dgm:prSet/>
      <dgm:spPr/>
      <dgm:t>
        <a:bodyPr/>
        <a:lstStyle/>
        <a:p>
          <a:endParaRPr lang="et-EE"/>
        </a:p>
      </dgm:t>
    </dgm:pt>
    <dgm:pt modelId="{1D6528CE-CB91-44A2-9587-62F6E33C5A4D}" type="sibTrans" cxnId="{5C80D38A-780E-4CC4-8B31-B87414E89AEF}">
      <dgm:prSet/>
      <dgm:spPr/>
      <dgm:t>
        <a:bodyPr/>
        <a:lstStyle/>
        <a:p>
          <a:endParaRPr lang="et-EE"/>
        </a:p>
      </dgm:t>
    </dgm:pt>
    <dgm:pt modelId="{5CDB5F14-1E90-4F81-A09E-D1E09C0EA0F3}">
      <dgm:prSet custT="1"/>
      <dgm:spPr>
        <a:solidFill>
          <a:srgbClr val="6699FF"/>
        </a:solidFill>
        <a:ln>
          <a:solidFill>
            <a:srgbClr val="6699FF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r>
            <a:rPr lang="et-EE" sz="1800" dirty="0" smtClean="0">
              <a:latin typeface="+mn-lt"/>
              <a:ea typeface="Tahoma" pitchFamily="34" charset="0"/>
              <a:cs typeface="Tahoma" pitchFamily="34" charset="0"/>
            </a:rPr>
            <a:t>Toetada töömaailma ja õppeasutuste koostööd õppekavade arendamisel </a:t>
          </a:r>
          <a:endParaRPr lang="et-EE" sz="1800" dirty="0">
            <a:latin typeface="+mn-lt"/>
            <a:ea typeface="Tahoma" pitchFamily="34" charset="0"/>
            <a:cs typeface="Tahoma" pitchFamily="34" charset="0"/>
          </a:endParaRPr>
        </a:p>
      </dgm:t>
    </dgm:pt>
    <dgm:pt modelId="{14C5EF7C-1C7C-42B1-83C1-6A58F425DEF5}" type="parTrans" cxnId="{700A1979-EF68-40F1-B7EA-EA8D4865D505}">
      <dgm:prSet/>
      <dgm:spPr/>
      <dgm:t>
        <a:bodyPr/>
        <a:lstStyle/>
        <a:p>
          <a:endParaRPr lang="et-EE"/>
        </a:p>
      </dgm:t>
    </dgm:pt>
    <dgm:pt modelId="{1B880F6A-B1F4-4667-BCD8-ED4E04E8DF4D}" type="sibTrans" cxnId="{700A1979-EF68-40F1-B7EA-EA8D4865D505}">
      <dgm:prSet/>
      <dgm:spPr/>
      <dgm:t>
        <a:bodyPr/>
        <a:lstStyle/>
        <a:p>
          <a:endParaRPr lang="et-EE"/>
        </a:p>
      </dgm:t>
    </dgm:pt>
    <dgm:pt modelId="{DA9F934E-D9DE-4D51-95BB-395EBEF298E0}">
      <dgm:prSet custT="1"/>
      <dgm:spPr>
        <a:solidFill>
          <a:srgbClr val="6699FF"/>
        </a:solidFill>
        <a:ln>
          <a:solidFill>
            <a:srgbClr val="6699FF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r>
            <a:rPr lang="et-EE" sz="1800" dirty="0" smtClean="0">
              <a:latin typeface="+mn-lt"/>
              <a:ea typeface="Tahoma" pitchFamily="34" charset="0"/>
              <a:cs typeface="Tahoma" pitchFamily="34" charset="0"/>
            </a:rPr>
            <a:t>Toetada tööturu info jõudmist karjääriteenustesse</a:t>
          </a:r>
          <a:endParaRPr lang="et-EE" sz="2000" dirty="0">
            <a:latin typeface="+mn-lt"/>
          </a:endParaRPr>
        </a:p>
      </dgm:t>
    </dgm:pt>
    <dgm:pt modelId="{D88209F3-4184-4E20-A6BF-69EC2CA460B4}" type="parTrans" cxnId="{BCDEE839-FCF0-4538-A345-B46BCD1D8D12}">
      <dgm:prSet/>
      <dgm:spPr/>
      <dgm:t>
        <a:bodyPr/>
        <a:lstStyle/>
        <a:p>
          <a:endParaRPr lang="et-EE"/>
        </a:p>
      </dgm:t>
    </dgm:pt>
    <dgm:pt modelId="{08242771-5EAD-48C1-B6B6-37F06C6E3BBA}" type="sibTrans" cxnId="{BCDEE839-FCF0-4538-A345-B46BCD1D8D12}">
      <dgm:prSet/>
      <dgm:spPr/>
      <dgm:t>
        <a:bodyPr/>
        <a:lstStyle/>
        <a:p>
          <a:endParaRPr lang="et-EE"/>
        </a:p>
      </dgm:t>
    </dgm:pt>
    <dgm:pt modelId="{6621AA7F-65D3-46BD-A1E7-5C62F6909466}" type="pres">
      <dgm:prSet presAssocID="{3B474826-6559-42B2-99B3-E1E1C80C639B}" presName="CompostProcess" presStyleCnt="0">
        <dgm:presLayoutVars>
          <dgm:dir/>
          <dgm:resizeHandles val="exact"/>
        </dgm:presLayoutVars>
      </dgm:prSet>
      <dgm:spPr/>
    </dgm:pt>
    <dgm:pt modelId="{C19DB3BA-8541-4F3E-88CF-4889B17085AF}" type="pres">
      <dgm:prSet presAssocID="{3B474826-6559-42B2-99B3-E1E1C80C639B}" presName="arrow" presStyleLbl="bgShp" presStyleIdx="0" presStyleCnt="1"/>
      <dgm:spPr>
        <a:solidFill>
          <a:srgbClr val="CCECFF"/>
        </a:solidFill>
        <a:scene3d>
          <a:camera prst="orthographicFront"/>
          <a:lightRig rig="threePt" dir="t"/>
        </a:scene3d>
        <a:sp3d>
          <a:bevelT/>
        </a:sp3d>
      </dgm:spPr>
    </dgm:pt>
    <dgm:pt modelId="{30952D5C-485B-441A-A7FC-BC441A260AE8}" type="pres">
      <dgm:prSet presAssocID="{3B474826-6559-42B2-99B3-E1E1C80C639B}" presName="linearProcess" presStyleCnt="0"/>
      <dgm:spPr/>
    </dgm:pt>
    <dgm:pt modelId="{49205AB1-83E1-4D1D-B96D-172319293E88}" type="pres">
      <dgm:prSet presAssocID="{F5D6C5BC-2B00-4C8A-B8BF-C2B55F648ACE}" presName="textNode" presStyleLbl="node1" presStyleIdx="0" presStyleCnt="3" custScaleX="125240" custScaleY="135714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4EC2FCE8-F85F-4198-8A0D-51E5839821AC}" type="pres">
      <dgm:prSet presAssocID="{1D6528CE-CB91-44A2-9587-62F6E33C5A4D}" presName="sibTrans" presStyleCnt="0"/>
      <dgm:spPr/>
    </dgm:pt>
    <dgm:pt modelId="{8231DA74-916A-494F-A440-8CC937D7375C}" type="pres">
      <dgm:prSet presAssocID="{5CDB5F14-1E90-4F81-A09E-D1E09C0EA0F3}" presName="textNode" presStyleLbl="node1" presStyleIdx="1" presStyleCnt="3" custScaleY="107143" custLinFactNeighborX="18479" custLinFactNeighborY="0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24E9220C-D97D-4268-BFC6-F685F0F05192}" type="pres">
      <dgm:prSet presAssocID="{1B880F6A-B1F4-4667-BCD8-ED4E04E8DF4D}" presName="sibTrans" presStyleCnt="0"/>
      <dgm:spPr/>
    </dgm:pt>
    <dgm:pt modelId="{377AE27E-FBD5-40C4-8EEE-BC25A62C273C}" type="pres">
      <dgm:prSet presAssocID="{DA9F934E-D9DE-4D51-95BB-395EBEF298E0}" presName="textNode" presStyleLbl="node1" presStyleIdx="2" presStyleCnt="3" custScaleX="108280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</dgm:ptLst>
  <dgm:cxnLst>
    <dgm:cxn modelId="{BCDEE839-FCF0-4538-A345-B46BCD1D8D12}" srcId="{3B474826-6559-42B2-99B3-E1E1C80C639B}" destId="{DA9F934E-D9DE-4D51-95BB-395EBEF298E0}" srcOrd="2" destOrd="0" parTransId="{D88209F3-4184-4E20-A6BF-69EC2CA460B4}" sibTransId="{08242771-5EAD-48C1-B6B6-37F06C6E3BBA}"/>
    <dgm:cxn modelId="{5109D84E-294C-47EF-99FD-94B405522FDB}" type="presOf" srcId="{DA9F934E-D9DE-4D51-95BB-395EBEF298E0}" destId="{377AE27E-FBD5-40C4-8EEE-BC25A62C273C}" srcOrd="0" destOrd="0" presId="urn:microsoft.com/office/officeart/2005/8/layout/hProcess9"/>
    <dgm:cxn modelId="{5C80D38A-780E-4CC4-8B31-B87414E89AEF}" srcId="{3B474826-6559-42B2-99B3-E1E1C80C639B}" destId="{F5D6C5BC-2B00-4C8A-B8BF-C2B55F648ACE}" srcOrd="0" destOrd="0" parTransId="{304CDD28-DB46-453E-A0FE-B982D19F5D49}" sibTransId="{1D6528CE-CB91-44A2-9587-62F6E33C5A4D}"/>
    <dgm:cxn modelId="{787EFF98-26A6-44D0-A7E8-D0599E1F1995}" type="presOf" srcId="{3B474826-6559-42B2-99B3-E1E1C80C639B}" destId="{6621AA7F-65D3-46BD-A1E7-5C62F6909466}" srcOrd="0" destOrd="0" presId="urn:microsoft.com/office/officeart/2005/8/layout/hProcess9"/>
    <dgm:cxn modelId="{700A1979-EF68-40F1-B7EA-EA8D4865D505}" srcId="{3B474826-6559-42B2-99B3-E1E1C80C639B}" destId="{5CDB5F14-1E90-4F81-A09E-D1E09C0EA0F3}" srcOrd="1" destOrd="0" parTransId="{14C5EF7C-1C7C-42B1-83C1-6A58F425DEF5}" sibTransId="{1B880F6A-B1F4-4667-BCD8-ED4E04E8DF4D}"/>
    <dgm:cxn modelId="{1C5FDBF0-6913-492F-916D-104F97CD4B94}" type="presOf" srcId="{F5D6C5BC-2B00-4C8A-B8BF-C2B55F648ACE}" destId="{49205AB1-83E1-4D1D-B96D-172319293E88}" srcOrd="0" destOrd="0" presId="urn:microsoft.com/office/officeart/2005/8/layout/hProcess9"/>
    <dgm:cxn modelId="{32A8CCC5-9B4B-42F7-864D-CAADEE1E0E82}" type="presOf" srcId="{5CDB5F14-1E90-4F81-A09E-D1E09C0EA0F3}" destId="{8231DA74-916A-494F-A440-8CC937D7375C}" srcOrd="0" destOrd="0" presId="urn:microsoft.com/office/officeart/2005/8/layout/hProcess9"/>
    <dgm:cxn modelId="{4105A443-30D1-444A-912D-33981C2C08D0}" type="presParOf" srcId="{6621AA7F-65D3-46BD-A1E7-5C62F6909466}" destId="{C19DB3BA-8541-4F3E-88CF-4889B17085AF}" srcOrd="0" destOrd="0" presId="urn:microsoft.com/office/officeart/2005/8/layout/hProcess9"/>
    <dgm:cxn modelId="{50D0F2A3-86EC-4964-89D0-73088C432490}" type="presParOf" srcId="{6621AA7F-65D3-46BD-A1E7-5C62F6909466}" destId="{30952D5C-485B-441A-A7FC-BC441A260AE8}" srcOrd="1" destOrd="0" presId="urn:microsoft.com/office/officeart/2005/8/layout/hProcess9"/>
    <dgm:cxn modelId="{D534B740-C85D-4FE0-BD73-09C08299DD97}" type="presParOf" srcId="{30952D5C-485B-441A-A7FC-BC441A260AE8}" destId="{49205AB1-83E1-4D1D-B96D-172319293E88}" srcOrd="0" destOrd="0" presId="urn:microsoft.com/office/officeart/2005/8/layout/hProcess9"/>
    <dgm:cxn modelId="{0082A1D4-5775-4661-9B32-B999388C4BCC}" type="presParOf" srcId="{30952D5C-485B-441A-A7FC-BC441A260AE8}" destId="{4EC2FCE8-F85F-4198-8A0D-51E5839821AC}" srcOrd="1" destOrd="0" presId="urn:microsoft.com/office/officeart/2005/8/layout/hProcess9"/>
    <dgm:cxn modelId="{DCE549E7-F297-4A0D-AA96-68AFC28CE3BF}" type="presParOf" srcId="{30952D5C-485B-441A-A7FC-BC441A260AE8}" destId="{8231DA74-916A-494F-A440-8CC937D7375C}" srcOrd="2" destOrd="0" presId="urn:microsoft.com/office/officeart/2005/8/layout/hProcess9"/>
    <dgm:cxn modelId="{33809D2A-56D0-4F4A-83AB-84985317F5C7}" type="presParOf" srcId="{30952D5C-485B-441A-A7FC-BC441A260AE8}" destId="{24E9220C-D97D-4268-BFC6-F685F0F05192}" srcOrd="3" destOrd="0" presId="urn:microsoft.com/office/officeart/2005/8/layout/hProcess9"/>
    <dgm:cxn modelId="{A7F30FDA-BD57-4472-B49B-4083F4F27CA3}" type="presParOf" srcId="{30952D5C-485B-441A-A7FC-BC441A260AE8}" destId="{377AE27E-FBD5-40C4-8EEE-BC25A62C273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FCD287-C0F3-4F16-8227-CA9B859497A3}">
      <dsp:nvSpPr>
        <dsp:cNvPr id="0" name=""/>
        <dsp:cNvSpPr/>
      </dsp:nvSpPr>
      <dsp:spPr>
        <a:xfrm rot="5400000">
          <a:off x="5030384" y="-1951321"/>
          <a:ext cx="1299213" cy="53458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16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üldised kompetentsid</a:t>
          </a:r>
          <a:endParaRPr lang="et-EE" sz="1600" kern="1200" dirty="0">
            <a:latin typeface="Tahoma" pitchFamily="34" charset="0"/>
            <a:ea typeface="Tahoma" pitchFamily="34" charset="0"/>
            <a:cs typeface="Tahoma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16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terminid</a:t>
          </a:r>
          <a:endParaRPr lang="et-EE" sz="1600" kern="1200" dirty="0">
            <a:latin typeface="Tahoma" pitchFamily="34" charset="0"/>
            <a:ea typeface="Tahoma" pitchFamily="34" charset="0"/>
            <a:cs typeface="Tahoma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16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andmekogude sidusus</a:t>
          </a:r>
          <a:endParaRPr lang="et-EE" sz="16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 rot="-5400000">
        <a:off x="3007054" y="135431"/>
        <a:ext cx="5282451" cy="1172369"/>
      </dsp:txXfrm>
    </dsp:sp>
    <dsp:sp modelId="{055307E0-A359-45B6-AC07-32B2B2D4A291}">
      <dsp:nvSpPr>
        <dsp:cNvPr id="0" name=""/>
        <dsp:cNvSpPr/>
      </dsp:nvSpPr>
      <dsp:spPr>
        <a:xfrm>
          <a:off x="0" y="1711"/>
          <a:ext cx="3007054" cy="14398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2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terminid ja kompetentsid (oskused)</a:t>
          </a:r>
          <a:endParaRPr lang="et-EE" sz="22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70286" y="71997"/>
        <a:ext cx="2866482" cy="1299236"/>
      </dsp:txXfrm>
    </dsp:sp>
    <dsp:sp modelId="{CCAFBC03-3B59-44E4-ADB2-AE0B6545DF21}">
      <dsp:nvSpPr>
        <dsp:cNvPr id="0" name=""/>
        <dsp:cNvSpPr/>
      </dsp:nvSpPr>
      <dsp:spPr>
        <a:xfrm rot="5400000">
          <a:off x="4855851" y="-331414"/>
          <a:ext cx="1653499" cy="534065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16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tööturukoolitus ja hankemenetlus</a:t>
          </a:r>
          <a:endParaRPr lang="et-EE" sz="1600" kern="1200" dirty="0">
            <a:latin typeface="Tahoma" pitchFamily="34" charset="0"/>
            <a:ea typeface="Tahoma" pitchFamily="34" charset="0"/>
            <a:cs typeface="Tahoma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16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täiskasvanukoolituse seadus</a:t>
          </a:r>
          <a:endParaRPr lang="et-EE" sz="1600" kern="1200" dirty="0">
            <a:latin typeface="Tahoma" pitchFamily="34" charset="0"/>
            <a:ea typeface="Tahoma" pitchFamily="34" charset="0"/>
            <a:cs typeface="Tahoma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16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tööturu info koondamine</a:t>
          </a:r>
          <a:endParaRPr lang="et-EE" sz="1600" kern="1200" dirty="0">
            <a:latin typeface="Tahoma" pitchFamily="34" charset="0"/>
            <a:ea typeface="Tahoma" pitchFamily="34" charset="0"/>
            <a:cs typeface="Tahoma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1600" b="1" kern="12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tööturu seire ja prognoosi ning oskuste arendamise koordinatsioonisüsteem</a:t>
          </a:r>
          <a:endParaRPr lang="et-EE" sz="1600" b="1" kern="1200" dirty="0">
            <a:solidFill>
              <a:srgbClr val="FF0000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 rot="-5400000">
        <a:off x="3012275" y="1592879"/>
        <a:ext cx="5259936" cy="1492065"/>
      </dsp:txXfrm>
    </dsp:sp>
    <dsp:sp modelId="{623FD28D-50A5-42BC-B26B-DC8B9EFC9923}">
      <dsp:nvSpPr>
        <dsp:cNvPr id="0" name=""/>
        <dsp:cNvSpPr/>
      </dsp:nvSpPr>
      <dsp:spPr>
        <a:xfrm>
          <a:off x="0" y="1584173"/>
          <a:ext cx="3004117" cy="14398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2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koolituse korralduspõhimõtted ja koolitusvajadus</a:t>
          </a:r>
          <a:endParaRPr lang="et-EE" sz="22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70286" y="1654459"/>
        <a:ext cx="2863545" cy="1299236"/>
      </dsp:txXfrm>
    </dsp:sp>
    <dsp:sp modelId="{21907CA5-718A-40E7-9E72-5C150891D680}">
      <dsp:nvSpPr>
        <dsp:cNvPr id="0" name=""/>
        <dsp:cNvSpPr/>
      </dsp:nvSpPr>
      <dsp:spPr>
        <a:xfrm rot="5400000">
          <a:off x="5021941" y="1285967"/>
          <a:ext cx="1316100" cy="53458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16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madala konkurentsivõimega inimeste hõivesse ja koolitusse tagasitoomine </a:t>
          </a:r>
          <a:endParaRPr lang="et-EE" sz="1600" kern="1200" dirty="0">
            <a:latin typeface="Tahoma" pitchFamily="34" charset="0"/>
            <a:ea typeface="Tahoma" pitchFamily="34" charset="0"/>
            <a:cs typeface="Tahoma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16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täiskasvanukoolituse omavastutust ja valikuvabadust suurendav rahastamismudel</a:t>
          </a:r>
          <a:endParaRPr lang="et-EE" sz="16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 rot="-5400000">
        <a:off x="3007055" y="3365101"/>
        <a:ext cx="5281626" cy="1187606"/>
      </dsp:txXfrm>
    </dsp:sp>
    <dsp:sp modelId="{6E26C8CD-D865-4184-8DE3-8E2A5DB852D7}">
      <dsp:nvSpPr>
        <dsp:cNvPr id="0" name=""/>
        <dsp:cNvSpPr/>
      </dsp:nvSpPr>
      <dsp:spPr>
        <a:xfrm>
          <a:off x="0" y="3168348"/>
          <a:ext cx="3007054" cy="14398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22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rahaliste vahendite kavandamine</a:t>
          </a:r>
          <a:endParaRPr lang="et-EE" sz="22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70286" y="3238634"/>
        <a:ext cx="2866482" cy="12992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9DB3BA-8541-4F3E-88CF-4889B17085AF}">
      <dsp:nvSpPr>
        <dsp:cNvPr id="0" name=""/>
        <dsp:cNvSpPr/>
      </dsp:nvSpPr>
      <dsp:spPr>
        <a:xfrm>
          <a:off x="603016" y="0"/>
          <a:ext cx="6834183" cy="5040560"/>
        </a:xfrm>
        <a:prstGeom prst="rightArrow">
          <a:avLst/>
        </a:prstGeom>
        <a:solidFill>
          <a:srgbClr val="CCECFF"/>
        </a:solidFill>
        <a:ln>
          <a:noFill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205AB1-83E1-4D1D-B96D-172319293E88}">
      <dsp:nvSpPr>
        <dsp:cNvPr id="0" name=""/>
        <dsp:cNvSpPr/>
      </dsp:nvSpPr>
      <dsp:spPr>
        <a:xfrm>
          <a:off x="2719" y="1152130"/>
          <a:ext cx="2760034" cy="2736298"/>
        </a:xfrm>
        <a:prstGeom prst="roundRect">
          <a:avLst/>
        </a:prstGeom>
        <a:solidFill>
          <a:srgbClr val="6699FF"/>
        </a:solidFill>
        <a:ln w="25400" cap="flat" cmpd="sng" algn="ctr">
          <a:solidFill>
            <a:srgbClr val="6699FF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800" kern="1200" dirty="0" smtClean="0">
              <a:latin typeface="+mn-lt"/>
              <a:ea typeface="Tahoma" pitchFamily="34" charset="0"/>
              <a:cs typeface="Tahoma" pitchFamily="34" charset="0"/>
            </a:rPr>
            <a:t>Siduda tervikuks erinevate tööturu osapoolte ekspertteadmine haridus- ja koolitusteenuste struktuuri, mahtu ja sisu planeerimist toetavaks süsteemiks </a:t>
          </a:r>
          <a:endParaRPr lang="et-EE" sz="1800" kern="1200" dirty="0">
            <a:latin typeface="+mn-lt"/>
            <a:ea typeface="Tahoma" pitchFamily="34" charset="0"/>
            <a:cs typeface="Tahoma" pitchFamily="34" charset="0"/>
          </a:endParaRPr>
        </a:p>
      </dsp:txBody>
      <dsp:txXfrm>
        <a:off x="136294" y="1285705"/>
        <a:ext cx="2492884" cy="2469148"/>
      </dsp:txXfrm>
    </dsp:sp>
    <dsp:sp modelId="{8231DA74-916A-494F-A440-8CC937D7375C}">
      <dsp:nvSpPr>
        <dsp:cNvPr id="0" name=""/>
        <dsp:cNvSpPr/>
      </dsp:nvSpPr>
      <dsp:spPr>
        <a:xfrm>
          <a:off x="3168352" y="1440158"/>
          <a:ext cx="2203796" cy="2160242"/>
        </a:xfrm>
        <a:prstGeom prst="roundRect">
          <a:avLst/>
        </a:prstGeom>
        <a:solidFill>
          <a:srgbClr val="6699FF"/>
        </a:solidFill>
        <a:ln w="25400" cap="flat" cmpd="sng" algn="ctr">
          <a:solidFill>
            <a:srgbClr val="6699FF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800" kern="1200" dirty="0" smtClean="0">
              <a:latin typeface="+mn-lt"/>
              <a:ea typeface="Tahoma" pitchFamily="34" charset="0"/>
              <a:cs typeface="Tahoma" pitchFamily="34" charset="0"/>
            </a:rPr>
            <a:t>Toetada töömaailma ja õppeasutuste koostööd õppekavade arendamisel </a:t>
          </a:r>
          <a:endParaRPr lang="et-EE" sz="1800" kern="1200" dirty="0">
            <a:latin typeface="+mn-lt"/>
            <a:ea typeface="Tahoma" pitchFamily="34" charset="0"/>
            <a:cs typeface="Tahoma" pitchFamily="34" charset="0"/>
          </a:endParaRPr>
        </a:p>
      </dsp:txBody>
      <dsp:txXfrm>
        <a:off x="3273806" y="1545612"/>
        <a:ext cx="1992888" cy="1949334"/>
      </dsp:txXfrm>
    </dsp:sp>
    <dsp:sp modelId="{377AE27E-FBD5-40C4-8EEE-BC25A62C273C}">
      <dsp:nvSpPr>
        <dsp:cNvPr id="0" name=""/>
        <dsp:cNvSpPr/>
      </dsp:nvSpPr>
      <dsp:spPr>
        <a:xfrm>
          <a:off x="5651225" y="1512168"/>
          <a:ext cx="2386270" cy="2016224"/>
        </a:xfrm>
        <a:prstGeom prst="roundRect">
          <a:avLst/>
        </a:prstGeom>
        <a:solidFill>
          <a:srgbClr val="6699FF"/>
        </a:solidFill>
        <a:ln w="25400" cap="flat" cmpd="sng" algn="ctr">
          <a:solidFill>
            <a:srgbClr val="6699FF"/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800" kern="1200" dirty="0" smtClean="0">
              <a:latin typeface="+mn-lt"/>
              <a:ea typeface="Tahoma" pitchFamily="34" charset="0"/>
              <a:cs typeface="Tahoma" pitchFamily="34" charset="0"/>
            </a:rPr>
            <a:t>Toetada tööturu info jõudmist karjääriteenustesse</a:t>
          </a:r>
          <a:endParaRPr lang="et-EE" sz="2000" kern="1200" dirty="0">
            <a:latin typeface="+mn-lt"/>
          </a:endParaRPr>
        </a:p>
      </dsp:txBody>
      <dsp:txXfrm>
        <a:off x="5749649" y="1610592"/>
        <a:ext cx="2189422" cy="18193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B4EC2-927B-437A-A995-850ACC281210}" type="datetimeFigureOut">
              <a:rPr lang="et-EE" smtClean="0"/>
              <a:pPr/>
              <a:t>18.03.2014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01296-719D-4D14-A5C8-99AA1EA2AE49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21621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799A2D-36ED-4339-A129-AED50BFBB56E}" type="datetimeFigureOut">
              <a:rPr lang="et-EE" smtClean="0"/>
              <a:pPr/>
              <a:t>18.03.2014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A41463-AA43-4B69-9199-DEF863AF476E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61319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3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4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7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19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t-EE" dirty="0" smtClean="0"/>
              <a:t>Taustatutvustus, probleemid ja nende põhjused,  eesmärk – Tiia Randma, Riigikantselei</a:t>
            </a:r>
          </a:p>
          <a:p>
            <a:pPr>
              <a:buFont typeface="Arial" pitchFamily="34" charset="0"/>
              <a:buChar char="•"/>
            </a:pPr>
            <a:r>
              <a:rPr lang="et-EE" dirty="0" smtClean="0"/>
              <a:t>“Suur pilt” – Ants Sild, BCS AS ja ITL</a:t>
            </a:r>
          </a:p>
          <a:p>
            <a:pPr>
              <a:buFont typeface="Arial" pitchFamily="34" charset="0"/>
              <a:buChar char="•"/>
            </a:pPr>
            <a:r>
              <a:rPr lang="et-EE" dirty="0" smtClean="0"/>
              <a:t>Teiste riikide kogemused – Külli All, HTM</a:t>
            </a:r>
          </a:p>
          <a:p>
            <a:pPr>
              <a:buFont typeface="Arial" pitchFamily="34" charset="0"/>
              <a:buChar char="•"/>
            </a:pPr>
            <a:r>
              <a:rPr lang="et-EE" dirty="0" smtClean="0"/>
              <a:t>OSKA ja kutsete süsteemi seosed, juhtimismudel ja osalised– Olav </a:t>
            </a:r>
            <a:r>
              <a:rPr lang="et-EE" dirty="0" err="1" smtClean="0"/>
              <a:t>Aarna</a:t>
            </a:r>
            <a:r>
              <a:rPr lang="et-EE" dirty="0" smtClean="0"/>
              <a:t>, Kutsekoda</a:t>
            </a:r>
          </a:p>
          <a:p>
            <a:pPr>
              <a:buFont typeface="Arial" pitchFamily="34" charset="0"/>
              <a:buChar char="•"/>
            </a:pPr>
            <a:r>
              <a:rPr lang="et-EE" dirty="0" smtClean="0"/>
              <a:t> Millal OSKA rakendub?</a:t>
            </a:r>
          </a:p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A41463-AA43-4B69-9199-DEF863AF476E}" type="slidenum">
              <a:rPr lang="et-EE" smtClean="0"/>
              <a:pPr/>
              <a:t>2</a:t>
            </a:fld>
            <a:endParaRPr lang="et-E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lvl="0">
              <a:buFont typeface="Arial" pitchFamily="34" charset="0"/>
              <a:buChar char="•"/>
            </a:pPr>
            <a:r>
              <a:rPr lang="et-EE" sz="9600" dirty="0" smtClean="0"/>
              <a:t>Eesti ettevõtjad ning välisinvestorid peavad adekvaatse ettevalmistusega töötajaskonna nappust siinse majandusarengu üheks peamiseks piduriks. Tööandjate ja haridusteenust pakkuvate osapoolte vaheline dialoog haridusteenuste struktuuri, mahu ja sisu planeerimisel on ebapiisav.</a:t>
            </a:r>
          </a:p>
          <a:p>
            <a:pPr lvl="0">
              <a:buFont typeface="Arial" pitchFamily="34" charset="0"/>
              <a:buChar char="•"/>
            </a:pPr>
            <a:r>
              <a:rPr lang="et-EE" sz="9600" dirty="0" smtClean="0"/>
              <a:t>Seni prognoositakse tööjõuvajadust kvantitatiivselt ametirühmade ja majandusvaldkondade lõikes, mis on hariduspoliitiliste otsuste tegemiseks liiga üldine</a:t>
            </a:r>
          </a:p>
          <a:p>
            <a:pPr lvl="0">
              <a:buFont typeface="Arial" pitchFamily="34" charset="0"/>
              <a:buChar char="•"/>
            </a:pPr>
            <a:r>
              <a:rPr lang="et-EE" sz="9600" dirty="0" smtClean="0"/>
              <a:t>Kompetentsipõhiste kutsestandardite potentsiaal tööturu- ja ettevõtlusmeetmete täpsema sihistamise instrumendina on seni vähe rakendatud. Tööturu muutuste monitooringu ja kvalitatiivse tööjõuvajaduse prognoosi sisendina ei ole kutsestandardeid seni kasutatud.</a:t>
            </a:r>
          </a:p>
          <a:p>
            <a:pPr lvl="0">
              <a:buFont typeface="Arial" pitchFamily="34" charset="0"/>
              <a:buChar char="•"/>
            </a:pPr>
            <a:r>
              <a:rPr lang="et-EE" sz="6400" dirty="0" smtClean="0"/>
              <a:t>Tööturu ja haridussüsteemi liidese loojana riigi ja tööturu osapoolte ühiselt asutatud Kutsekoja (SA) põhikirjalised eesmärgid on liiga kitsalt piiritletud.</a:t>
            </a:r>
          </a:p>
          <a:p>
            <a:pPr lvl="0">
              <a:buFont typeface="Arial" pitchFamily="34" charset="0"/>
              <a:buChar char="•"/>
            </a:pPr>
            <a:r>
              <a:rPr lang="et-EE" sz="9600" dirty="0" smtClean="0"/>
              <a:t>Info tööturu ja majanduse arengute kohta on killustunud ning ei ole tegevus-alati võrreldav, mis üheks põhjuseks, et pakutavate õppekohtade erialavalik ei kajasta ühiskonnas olemasolevate töökohtade struktuuri, vaid sõltub ennekõike õppijate valikutest ning õppeasutuste koolitusvõimekusest.</a:t>
            </a:r>
          </a:p>
          <a:p>
            <a:pPr lvl="0">
              <a:buFont typeface="Arial" pitchFamily="34" charset="0"/>
              <a:buChar char="•"/>
            </a:pPr>
            <a:r>
              <a:rPr lang="et-EE" sz="9600" dirty="0" smtClean="0"/>
              <a:t>Haridussüsteemi juhtimisel ja õppe kavandamisel on side tegevusala-põhise tööturu tervikpildiga ning tööturuvajadusega tagasihoidlik.</a:t>
            </a:r>
          </a:p>
          <a:p>
            <a:pPr lvl="0">
              <a:buFont typeface="Arial" pitchFamily="34" charset="0"/>
              <a:buChar char="•"/>
            </a:pPr>
            <a:r>
              <a:rPr lang="et-EE" sz="1200" dirty="0" smtClean="0"/>
              <a:t>.</a:t>
            </a:r>
          </a:p>
          <a:p>
            <a:pPr lvl="0">
              <a:buFont typeface="Arial" pitchFamily="34" charset="0"/>
              <a:buChar char="•"/>
            </a:pPr>
            <a:endParaRPr lang="et-EE" dirty="0" smtClean="0"/>
          </a:p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A41463-AA43-4B69-9199-DEF863AF476E}" type="slidenum">
              <a:rPr lang="et-EE" smtClean="0"/>
              <a:pPr/>
              <a:t>5</a:t>
            </a:fld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simene 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426537" y="2454249"/>
            <a:ext cx="7315576" cy="1804595"/>
          </a:xfrm>
        </p:spPr>
        <p:txBody>
          <a:bodyPr/>
          <a:lstStyle>
            <a:lvl1pPr>
              <a:defRPr sz="5500"/>
            </a:lvl1pPr>
          </a:lstStyle>
          <a:p>
            <a:pPr lvl="0"/>
            <a:r>
              <a:rPr lang="et-EE" dirty="0" smtClean="0"/>
              <a:t>Slaidi pealkiri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1425953" y="5594755"/>
            <a:ext cx="2383989" cy="520438"/>
          </a:xfrm>
        </p:spPr>
        <p:txBody>
          <a:bodyPr/>
          <a:lstStyle>
            <a:lvl1pPr>
              <a:defRPr sz="2000">
                <a:latin typeface="+mn-lt"/>
              </a:defRPr>
            </a:lvl1pPr>
          </a:lstStyle>
          <a:p>
            <a:fld id="{E1334A67-569F-4087-9748-15385445071A}" type="datetimeFigureOut">
              <a:rPr lang="et-EE" smtClean="0"/>
              <a:pPr/>
              <a:t>18.03.2014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E863654-61C0-434A-A92A-9A10E323E063}" type="slidenum">
              <a:rPr lang="et-EE" smtClean="0"/>
              <a:pPr/>
              <a:t>‹#›</a:t>
            </a:fld>
            <a:endParaRPr lang="et-EE"/>
          </a:p>
        </p:txBody>
      </p:sp>
      <p:pic>
        <p:nvPicPr>
          <p:cNvPr id="7" name="Picture 6" descr="riigikantselei_3lovi_e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5779" y="216551"/>
            <a:ext cx="2871363" cy="1133286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1426537" y="4547579"/>
            <a:ext cx="7315576" cy="360919"/>
          </a:xfrm>
        </p:spPr>
        <p:txBody>
          <a:bodyPr/>
          <a:lstStyle>
            <a:lvl1pPr>
              <a:defRPr sz="2600" b="1" baseline="0"/>
            </a:lvl1pPr>
          </a:lstStyle>
          <a:p>
            <a:pPr lvl="0"/>
            <a:r>
              <a:rPr lang="et-EE" dirty="0" smtClean="0"/>
              <a:t>Eesnimi Perenimi</a:t>
            </a:r>
          </a:p>
          <a:p>
            <a:pPr lvl="0"/>
            <a:endParaRPr lang="et-EE" dirty="0" smtClean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425953" y="4945028"/>
            <a:ext cx="7315576" cy="360919"/>
          </a:xfrm>
        </p:spPr>
        <p:txBody>
          <a:bodyPr/>
          <a:lstStyle>
            <a:lvl1pPr>
              <a:defRPr sz="2000" b="0" baseline="0"/>
            </a:lvl1pPr>
          </a:lstStyle>
          <a:p>
            <a:pPr lvl="0"/>
            <a:r>
              <a:rPr lang="et-EE" dirty="0" smtClean="0"/>
              <a:t>asutuse nimetus / ametinimetus</a:t>
            </a:r>
          </a:p>
          <a:p>
            <a:pPr lvl="0"/>
            <a:endParaRPr lang="et-EE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su 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1316" y="541378"/>
            <a:ext cx="7315576" cy="721838"/>
          </a:xfrm>
        </p:spPr>
        <p:txBody>
          <a:bodyPr/>
          <a:lstStyle>
            <a:lvl1pPr>
              <a:defRPr sz="4800" baseline="0"/>
            </a:lvl1pPr>
          </a:lstStyle>
          <a:p>
            <a:r>
              <a:rPr lang="et-EE" dirty="0" smtClean="0"/>
              <a:t>Teema pealkiri</a:t>
            </a:r>
            <a:endParaRPr lang="et-E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511316" y="6904155"/>
            <a:ext cx="2383989" cy="520438"/>
          </a:xfrm>
        </p:spPr>
        <p:txBody>
          <a:bodyPr/>
          <a:lstStyle>
            <a:lvl1pPr>
              <a:defRPr/>
            </a:lvl1pPr>
          </a:lstStyle>
          <a:p>
            <a:fld id="{E1334A67-569F-4087-9748-15385445071A}" type="datetimeFigureOut">
              <a:rPr lang="et-EE" smtClean="0"/>
              <a:pPr/>
              <a:t>18.03.2014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503399" y="6904155"/>
            <a:ext cx="3245321" cy="520438"/>
          </a:xfrm>
        </p:spPr>
        <p:txBody>
          <a:bodyPr/>
          <a:lstStyle>
            <a:lvl1pPr>
              <a:defRPr/>
            </a:lvl1pPr>
          </a:lstStyle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7343911" y="6904155"/>
            <a:ext cx="2383989" cy="520438"/>
          </a:xfrm>
        </p:spPr>
        <p:txBody>
          <a:bodyPr/>
          <a:lstStyle>
            <a:lvl1pPr>
              <a:defRPr/>
            </a:lvl1pPr>
          </a:lstStyle>
          <a:p>
            <a:fld id="{DE863654-61C0-434A-A92A-9A10E323E063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512090" y="1768215"/>
            <a:ext cx="7315576" cy="4331028"/>
          </a:xfrm>
        </p:spPr>
        <p:txBody>
          <a:bodyPr/>
          <a:lstStyle>
            <a:lvl1pPr>
              <a:defRPr/>
            </a:lvl1pPr>
            <a:lvl2pPr>
              <a:buFont typeface="Arial" pitchFamily="34" charset="0"/>
              <a:buChar char="•"/>
              <a:defRPr/>
            </a:lvl2pPr>
            <a:lvl3pPr>
              <a:buFont typeface="Arial" pitchFamily="34" charset="0"/>
              <a:buChar char="•"/>
              <a:defRPr baseline="0"/>
            </a:lvl3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t-EE" dirty="0" smtClean="0"/>
              <a:t>Jutupunkt</a:t>
            </a:r>
            <a:endParaRPr lang="en-US" dirty="0" smtClean="0"/>
          </a:p>
          <a:p>
            <a:pPr lvl="1"/>
            <a:r>
              <a:rPr lang="et-EE" dirty="0" smtClean="0"/>
              <a:t>Teise taseme jutupunkt</a:t>
            </a:r>
            <a:endParaRPr lang="en-US" dirty="0" smtClean="0"/>
          </a:p>
          <a:p>
            <a:pPr lvl="2"/>
            <a:r>
              <a:rPr lang="et-EE" dirty="0" smtClean="0"/>
              <a:t>Kolmanda taseme jutupunkt</a:t>
            </a:r>
            <a:endParaRPr lang="en-US" dirty="0" smtClean="0"/>
          </a:p>
          <a:p>
            <a:pPr lvl="3"/>
            <a:r>
              <a:rPr lang="et-EE" dirty="0" smtClean="0"/>
              <a:t>Neljanda taseme jutupunkt</a:t>
            </a:r>
            <a:endParaRPr lang="en-US" dirty="0" smtClean="0"/>
          </a:p>
          <a:p>
            <a:pPr lvl="4"/>
            <a:r>
              <a:rPr lang="et-EE" dirty="0" smtClean="0"/>
              <a:t>Viienda taseme jutupunkt</a:t>
            </a:r>
            <a:endParaRPr lang="et-E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imane 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426537" y="2454249"/>
            <a:ext cx="7315576" cy="1804595"/>
          </a:xfrm>
        </p:spPr>
        <p:txBody>
          <a:bodyPr/>
          <a:lstStyle>
            <a:lvl1pPr>
              <a:defRPr sz="5500"/>
            </a:lvl1pPr>
          </a:lstStyle>
          <a:p>
            <a:pPr lvl="0"/>
            <a:r>
              <a:rPr lang="et-EE" dirty="0" smtClean="0"/>
              <a:t>Aitäh!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E863654-61C0-434A-A92A-9A10E323E063}" type="slidenum">
              <a:rPr lang="et-EE" smtClean="0"/>
              <a:pPr/>
              <a:t>‹#›</a:t>
            </a:fld>
            <a:endParaRPr lang="et-EE"/>
          </a:p>
        </p:txBody>
      </p:sp>
      <p:pic>
        <p:nvPicPr>
          <p:cNvPr id="7" name="Picture 6" descr="riigikantselei_3lovi_e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5779" y="216551"/>
            <a:ext cx="2871363" cy="1133286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1426537" y="4547579"/>
            <a:ext cx="7315576" cy="360919"/>
          </a:xfrm>
        </p:spPr>
        <p:txBody>
          <a:bodyPr/>
          <a:lstStyle>
            <a:lvl1pPr>
              <a:defRPr sz="2600" b="1" baseline="0"/>
            </a:lvl1pPr>
          </a:lstStyle>
          <a:p>
            <a:pPr lvl="0"/>
            <a:r>
              <a:rPr lang="et-EE" dirty="0" smtClean="0"/>
              <a:t>Eesnimi Perenimi</a:t>
            </a:r>
          </a:p>
          <a:p>
            <a:pPr lvl="0"/>
            <a:endParaRPr lang="et-EE" dirty="0" smtClean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425953" y="4945028"/>
            <a:ext cx="7315576" cy="360919"/>
          </a:xfrm>
        </p:spPr>
        <p:txBody>
          <a:bodyPr/>
          <a:lstStyle>
            <a:lvl1pPr>
              <a:defRPr sz="2000" b="0" baseline="0"/>
            </a:lvl1pPr>
          </a:lstStyle>
          <a:p>
            <a:pPr lvl="0"/>
            <a:r>
              <a:rPr lang="et-EE" dirty="0" smtClean="0"/>
              <a:t>asutuse nimetus / ametinimetus</a:t>
            </a:r>
          </a:p>
          <a:p>
            <a:pPr lvl="0"/>
            <a:endParaRPr lang="et-EE" dirty="0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34A67-569F-4087-9748-15385445071A}" type="datetimeFigureOut">
              <a:rPr lang="et-EE" smtClean="0"/>
              <a:pPr/>
              <a:t>18.03.2014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3654-61C0-434A-A92A-9A10E323E06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34A67-569F-4087-9748-15385445071A}" type="datetimeFigureOut">
              <a:rPr lang="et-EE" smtClean="0"/>
              <a:pPr/>
              <a:t>18.03.2014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63654-61C0-434A-A92A-9A10E323E06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11317" y="302395"/>
            <a:ext cx="9214970" cy="126369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1317" y="1772990"/>
            <a:ext cx="9214970" cy="397569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11316" y="6904155"/>
            <a:ext cx="2383989" cy="5204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453845" algn="l"/>
                <a:tab pos="907690" algn="l"/>
                <a:tab pos="1361535" algn="l"/>
                <a:tab pos="1815380" algn="l"/>
                <a:tab pos="2269225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E1334A67-569F-4087-9748-15385445071A}" type="datetimeFigureOut">
              <a:rPr lang="et-EE" smtClean="0"/>
              <a:pPr/>
              <a:t>18.03.2014</a:t>
            </a:fld>
            <a:endParaRPr lang="et-E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503399" y="6904155"/>
            <a:ext cx="3245321" cy="5204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453845" algn="l"/>
                <a:tab pos="907690" algn="l"/>
                <a:tab pos="1361535" algn="l"/>
                <a:tab pos="1815380" algn="l"/>
                <a:tab pos="2269225" algn="l"/>
                <a:tab pos="2723070" algn="l"/>
                <a:tab pos="3176915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t-E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343911" y="6904155"/>
            <a:ext cx="2383989" cy="5204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453845" algn="l"/>
                <a:tab pos="907690" algn="l"/>
                <a:tab pos="1361535" algn="l"/>
                <a:tab pos="1815380" algn="l"/>
                <a:tab pos="2269225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DE863654-61C0-434A-A92A-9A10E323E063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2" r:id="rId4"/>
    <p:sldLayoutId id="2147483673" r:id="rId5"/>
  </p:sldLayoutIdLst>
  <p:txStyles>
    <p:titleStyle>
      <a:lvl1pPr algn="l" defTabSz="453845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800">
          <a:solidFill>
            <a:srgbClr val="000000"/>
          </a:solidFill>
          <a:latin typeface="+mj-lt"/>
          <a:ea typeface="+mj-ea"/>
          <a:cs typeface="+mj-cs"/>
        </a:defRPr>
      </a:lvl1pPr>
      <a:lvl2pPr marL="750528" indent="-288665" algn="l" defTabSz="453845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800">
          <a:solidFill>
            <a:srgbClr val="000000"/>
          </a:solidFill>
          <a:latin typeface="Roboto Condensed" charset="0"/>
          <a:ea typeface="Microsoft YaHei" charset="-122"/>
        </a:defRPr>
      </a:lvl2pPr>
      <a:lvl3pPr marL="1154659" indent="-230932" algn="l" defTabSz="453845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800">
          <a:solidFill>
            <a:srgbClr val="000000"/>
          </a:solidFill>
          <a:latin typeface="Roboto Condensed" charset="0"/>
          <a:ea typeface="Microsoft YaHei" charset="-122"/>
        </a:defRPr>
      </a:lvl3pPr>
      <a:lvl4pPr marL="1616522" indent="-230932" algn="l" defTabSz="453845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800">
          <a:solidFill>
            <a:srgbClr val="000000"/>
          </a:solidFill>
          <a:latin typeface="Roboto Condensed" charset="0"/>
          <a:ea typeface="Microsoft YaHei" charset="-122"/>
        </a:defRPr>
      </a:lvl4pPr>
      <a:lvl5pPr marL="2078385" indent="-230932" algn="l" defTabSz="453845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800">
          <a:solidFill>
            <a:srgbClr val="000000"/>
          </a:solidFill>
          <a:latin typeface="Roboto Condensed" charset="0"/>
          <a:ea typeface="Microsoft YaHei" charset="-122"/>
        </a:defRPr>
      </a:lvl5pPr>
      <a:lvl6pPr marL="2540249" indent="-230932" algn="l" defTabSz="453845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800">
          <a:solidFill>
            <a:srgbClr val="000000"/>
          </a:solidFill>
          <a:latin typeface="Roboto Condensed" charset="0"/>
          <a:ea typeface="Microsoft YaHei" charset="-122"/>
        </a:defRPr>
      </a:lvl6pPr>
      <a:lvl7pPr marL="3002112" indent="-230932" algn="l" defTabSz="453845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800">
          <a:solidFill>
            <a:srgbClr val="000000"/>
          </a:solidFill>
          <a:latin typeface="Roboto Condensed" charset="0"/>
          <a:ea typeface="Microsoft YaHei" charset="-122"/>
        </a:defRPr>
      </a:lvl7pPr>
      <a:lvl8pPr marL="3463976" indent="-230932" algn="l" defTabSz="453845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800">
          <a:solidFill>
            <a:srgbClr val="000000"/>
          </a:solidFill>
          <a:latin typeface="Roboto Condensed" charset="0"/>
          <a:ea typeface="Microsoft YaHei" charset="-122"/>
        </a:defRPr>
      </a:lvl8pPr>
      <a:lvl9pPr marL="3925839" indent="-230932" algn="l" defTabSz="453845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800">
          <a:solidFill>
            <a:srgbClr val="000000"/>
          </a:solidFill>
          <a:latin typeface="Roboto Condensed" charset="0"/>
          <a:ea typeface="Microsoft YaHei" charset="-122"/>
        </a:defRPr>
      </a:lvl9pPr>
    </p:titleStyle>
    <p:bodyStyle>
      <a:lvl1pPr marL="346398" indent="-346398" algn="l" defTabSz="453845" rtl="0" eaLnBrk="1" fontAlgn="base" hangingPunct="1">
        <a:lnSpc>
          <a:spcPct val="110000"/>
        </a:lnSpc>
        <a:spcBef>
          <a:spcPct val="0"/>
        </a:spcBef>
        <a:spcAft>
          <a:spcPts val="1427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50528" indent="-288665" algn="l" defTabSz="453845" rtl="0" eaLnBrk="1" fontAlgn="base" hangingPunct="1">
        <a:lnSpc>
          <a:spcPct val="110000"/>
        </a:lnSpc>
        <a:spcBef>
          <a:spcPct val="0"/>
        </a:spcBef>
        <a:spcAft>
          <a:spcPts val="115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54659" indent="-230932" algn="l" defTabSz="453845" rtl="0" eaLnBrk="1" fontAlgn="base" hangingPunct="1">
        <a:lnSpc>
          <a:spcPct val="110000"/>
        </a:lnSpc>
        <a:spcBef>
          <a:spcPct val="0"/>
        </a:spcBef>
        <a:spcAft>
          <a:spcPts val="859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16522" indent="-230932" algn="l" defTabSz="453845" rtl="0" eaLnBrk="1" fontAlgn="base" hangingPunct="1">
        <a:lnSpc>
          <a:spcPct val="110000"/>
        </a:lnSpc>
        <a:spcBef>
          <a:spcPct val="0"/>
        </a:spcBef>
        <a:spcAft>
          <a:spcPts val="581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78385" indent="-230932" algn="l" defTabSz="453845" rtl="0" eaLnBrk="1" fontAlgn="base" hangingPunct="1">
        <a:lnSpc>
          <a:spcPct val="110000"/>
        </a:lnSpc>
        <a:spcBef>
          <a:spcPct val="0"/>
        </a:spcBef>
        <a:spcAft>
          <a:spcPts val="291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40249" indent="-230932" algn="l" defTabSz="453845" rtl="0" eaLnBrk="1" fontAlgn="base" hangingPunct="1">
        <a:lnSpc>
          <a:spcPct val="110000"/>
        </a:lnSpc>
        <a:spcBef>
          <a:spcPct val="0"/>
        </a:spcBef>
        <a:spcAft>
          <a:spcPts val="291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3002112" indent="-230932" algn="l" defTabSz="453845" rtl="0" eaLnBrk="1" fontAlgn="base" hangingPunct="1">
        <a:lnSpc>
          <a:spcPct val="110000"/>
        </a:lnSpc>
        <a:spcBef>
          <a:spcPct val="0"/>
        </a:spcBef>
        <a:spcAft>
          <a:spcPts val="291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63976" indent="-230932" algn="l" defTabSz="453845" rtl="0" eaLnBrk="1" fontAlgn="base" hangingPunct="1">
        <a:lnSpc>
          <a:spcPct val="110000"/>
        </a:lnSpc>
        <a:spcBef>
          <a:spcPct val="0"/>
        </a:spcBef>
        <a:spcAft>
          <a:spcPts val="291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925839" indent="-230932" algn="l" defTabSz="453845" rtl="0" eaLnBrk="1" fontAlgn="base" hangingPunct="1">
        <a:lnSpc>
          <a:spcPct val="110000"/>
        </a:lnSpc>
        <a:spcBef>
          <a:spcPct val="0"/>
        </a:spcBef>
        <a:spcAft>
          <a:spcPts val="291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t-EE"/>
      </a:defPPr>
      <a:lvl1pPr marL="0" algn="l" defTabSz="923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1863" algn="l" defTabSz="923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23727" algn="l" defTabSz="923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85590" algn="l" defTabSz="923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47454" algn="l" defTabSz="923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09317" algn="l" defTabSz="923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71181" algn="l" defTabSz="923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33044" algn="l" defTabSz="923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94908" algn="l" defTabSz="9237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71600" y="1628800"/>
            <a:ext cx="7315576" cy="2592288"/>
          </a:xfrm>
        </p:spPr>
        <p:txBody>
          <a:bodyPr/>
          <a:lstStyle/>
          <a:p>
            <a:pPr algn="ctr"/>
            <a:r>
              <a:rPr lang="et-EE" sz="4800" dirty="0" smtClean="0"/>
              <a:t>Tööturu seire ja prognoosi ning oskuste arendamise koordinatsioonisüsteem</a:t>
            </a:r>
            <a:endParaRPr lang="et-EE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71600" y="4797152"/>
            <a:ext cx="7315576" cy="1185677"/>
          </a:xfrm>
        </p:spPr>
        <p:txBody>
          <a:bodyPr/>
          <a:lstStyle/>
          <a:p>
            <a:pPr algn="ctr"/>
            <a:r>
              <a:rPr lang="et-EE" dirty="0" smtClean="0"/>
              <a:t>14. märtsil 2014</a:t>
            </a:r>
            <a:endParaRPr lang="et-E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1115616" y="5373216"/>
            <a:ext cx="7315576" cy="360919"/>
          </a:xfrm>
        </p:spPr>
        <p:txBody>
          <a:bodyPr/>
          <a:lstStyle/>
          <a:p>
            <a:pPr algn="ctr"/>
            <a:r>
              <a:rPr lang="et-EE" smtClean="0"/>
              <a:t>Tallinna Teeninduskoolis</a:t>
            </a:r>
            <a:endParaRPr lang="et-EE" dirty="0"/>
          </a:p>
        </p:txBody>
      </p:sp>
      <p:pic>
        <p:nvPicPr>
          <p:cNvPr id="7" name="Picture 6" descr="Kutsekoda_vär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188640"/>
            <a:ext cx="2151888" cy="792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309156" cy="1159430"/>
          </a:xfrm>
        </p:spPr>
        <p:txBody>
          <a:bodyPr/>
          <a:lstStyle/>
          <a:p>
            <a:r>
              <a:rPr lang="et-EE" sz="4400" dirty="0" smtClean="0"/>
              <a:t>Päeva teema</a:t>
            </a:r>
            <a:br>
              <a:rPr lang="et-EE" sz="4400" dirty="0" smtClean="0"/>
            </a:br>
            <a:endParaRPr lang="et-EE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11560" y="2132856"/>
            <a:ext cx="8020350" cy="2808312"/>
          </a:xfrm>
        </p:spPr>
        <p:txBody>
          <a:bodyPr/>
          <a:lstStyle/>
          <a:p>
            <a:pPr algn="ctr"/>
            <a:r>
              <a:rPr lang="et-EE" sz="4000" dirty="0" smtClean="0"/>
              <a:t>Tööturu seire ja prognoosi ning </a:t>
            </a:r>
            <a:r>
              <a:rPr lang="et-EE" sz="8000" b="1" dirty="0" err="1" smtClean="0">
                <a:solidFill>
                  <a:srgbClr val="FF0000"/>
                </a:solidFill>
              </a:rPr>
              <a:t>OSK</a:t>
            </a:r>
            <a:r>
              <a:rPr lang="et-EE" sz="4000" dirty="0" err="1" smtClean="0"/>
              <a:t>uste</a:t>
            </a:r>
            <a:r>
              <a:rPr lang="et-EE" sz="4000" dirty="0" smtClean="0"/>
              <a:t> </a:t>
            </a:r>
            <a:r>
              <a:rPr lang="et-EE" sz="2800" dirty="0" smtClean="0"/>
              <a:t> </a:t>
            </a:r>
            <a:r>
              <a:rPr lang="et-EE" sz="8000" b="1" dirty="0" smtClean="0">
                <a:solidFill>
                  <a:srgbClr val="FF0000"/>
                </a:solidFill>
              </a:rPr>
              <a:t>A</a:t>
            </a:r>
            <a:r>
              <a:rPr lang="et-EE" sz="4000" dirty="0" smtClean="0"/>
              <a:t>rendamise koordinatsioonisüsteem</a:t>
            </a:r>
            <a:endParaRPr lang="et-EE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316" y="541378"/>
            <a:ext cx="8453172" cy="1087422"/>
          </a:xfrm>
        </p:spPr>
        <p:txBody>
          <a:bodyPr/>
          <a:lstStyle/>
          <a:p>
            <a:r>
              <a:rPr lang="et-EE" dirty="0" smtClean="0"/>
              <a:t>Inimeste oskuste ja tööturu vajaduste ühitamise rakkerühm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7544" y="2132856"/>
            <a:ext cx="8136904" cy="388843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t-EE" dirty="0" smtClean="0">
                <a:solidFill>
                  <a:schemeClr val="tx1"/>
                </a:solidFill>
              </a:rPr>
              <a:t>loodi VV korralduse alusel 28.08.2012 tähtajaliselt kaheks aastaks</a:t>
            </a:r>
          </a:p>
          <a:p>
            <a:pPr>
              <a:buFont typeface="Arial" pitchFamily="34" charset="0"/>
              <a:buChar char="•"/>
            </a:pPr>
            <a:r>
              <a:rPr lang="et-EE" dirty="0" smtClean="0">
                <a:solidFill>
                  <a:schemeClr val="tx1"/>
                </a:solidFill>
              </a:rPr>
              <a:t>koosseis: HTM, MKM, </a:t>
            </a:r>
            <a:r>
              <a:rPr lang="et-EE" dirty="0" err="1" smtClean="0">
                <a:solidFill>
                  <a:schemeClr val="tx1"/>
                </a:solidFill>
              </a:rPr>
              <a:t>SoM</a:t>
            </a:r>
            <a:r>
              <a:rPr lang="et-EE" dirty="0" smtClean="0">
                <a:solidFill>
                  <a:schemeClr val="tx1"/>
                </a:solidFill>
              </a:rPr>
              <a:t>, RM, </a:t>
            </a:r>
            <a:r>
              <a:rPr lang="et-EE" dirty="0" err="1" smtClean="0">
                <a:solidFill>
                  <a:schemeClr val="tx1"/>
                </a:solidFill>
              </a:rPr>
              <a:t>SiM</a:t>
            </a:r>
            <a:r>
              <a:rPr lang="et-EE" dirty="0" smtClean="0">
                <a:solidFill>
                  <a:schemeClr val="tx1"/>
                </a:solidFill>
              </a:rPr>
              <a:t>, Töötukassa, </a:t>
            </a:r>
            <a:r>
              <a:rPr lang="et-EE" dirty="0" err="1" smtClean="0">
                <a:solidFill>
                  <a:schemeClr val="tx1"/>
                </a:solidFill>
              </a:rPr>
              <a:t>Innove</a:t>
            </a:r>
            <a:r>
              <a:rPr lang="et-EE" dirty="0" smtClean="0">
                <a:solidFill>
                  <a:schemeClr val="tx1"/>
                </a:solidFill>
              </a:rPr>
              <a:t>, Kutsekoda, EAS, EMOVL, Linnade Liit, Riigikantselei</a:t>
            </a:r>
          </a:p>
          <a:p>
            <a:pPr>
              <a:buFont typeface="Arial" pitchFamily="34" charset="0"/>
              <a:buChar char="•"/>
            </a:pPr>
            <a:r>
              <a:rPr lang="et-EE" dirty="0" smtClean="0">
                <a:solidFill>
                  <a:schemeClr val="tx1"/>
                </a:solidFill>
              </a:rPr>
              <a:t>Tööd juhib Riigikantselei strateegiadirektor</a:t>
            </a:r>
          </a:p>
          <a:p>
            <a:pPr>
              <a:buFont typeface="Arial" pitchFamily="34" charset="0"/>
              <a:buChar char="•"/>
            </a:pPr>
            <a:endParaRPr lang="et-EE" dirty="0" smtClean="0">
              <a:solidFill>
                <a:srgbClr val="FF0000"/>
              </a:solidFill>
            </a:endParaRPr>
          </a:p>
          <a:p>
            <a:endParaRPr lang="et-EE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et-E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318" y="302396"/>
            <a:ext cx="8525179" cy="1263693"/>
          </a:xfrm>
        </p:spPr>
        <p:txBody>
          <a:bodyPr>
            <a:normAutofit fontScale="90000"/>
          </a:bodyPr>
          <a:lstStyle/>
          <a:p>
            <a:r>
              <a:rPr lang="et-EE" sz="4400" dirty="0" smtClean="0"/>
              <a:t>Oskuste rakkerühma tegevussuunad ja teemavaldkonnad</a:t>
            </a:r>
            <a:endParaRPr lang="et-EE" sz="4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472600"/>
              </p:ext>
            </p:extLst>
          </p:nvPr>
        </p:nvGraphicFramePr>
        <p:xfrm>
          <a:off x="467544" y="1772816"/>
          <a:ext cx="8352928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 dirty="0"/>
          </a:p>
        </p:txBody>
      </p:sp>
      <p:pic>
        <p:nvPicPr>
          <p:cNvPr id="6" name="Picture 5" descr="micro-macro-1024x64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332656"/>
            <a:ext cx="7992888" cy="6192688"/>
          </a:xfrm>
          <a:prstGeom prst="rect">
            <a:avLst/>
          </a:prstGeom>
        </p:spPr>
      </p:pic>
      <p:sp>
        <p:nvSpPr>
          <p:cNvPr id="9" name="Notched Right Arrow 8"/>
          <p:cNvSpPr/>
          <p:nvPr/>
        </p:nvSpPr>
        <p:spPr>
          <a:xfrm rot="20956523">
            <a:off x="1540346" y="326445"/>
            <a:ext cx="3678811" cy="1814462"/>
          </a:xfrm>
          <a:prstGeom prst="notchedRightArrow">
            <a:avLst/>
          </a:prstGeom>
          <a:solidFill>
            <a:srgbClr val="3399FF"/>
          </a:solidFill>
          <a:ln>
            <a:solidFill>
              <a:srgbClr val="2C4D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t-E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Tööjõuvajaduse prognoos (MKM)</a:t>
            </a:r>
            <a:endParaRPr lang="et-EE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Notched Right Arrow 10"/>
          <p:cNvSpPr/>
          <p:nvPr/>
        </p:nvSpPr>
        <p:spPr>
          <a:xfrm rot="19670601">
            <a:off x="2036322" y="3733993"/>
            <a:ext cx="3229183" cy="1814462"/>
          </a:xfrm>
          <a:prstGeom prst="notchedRightArrow">
            <a:avLst/>
          </a:prstGeom>
          <a:solidFill>
            <a:srgbClr val="3399FF"/>
          </a:solidFill>
          <a:ln>
            <a:solidFill>
              <a:srgbClr val="2C4D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t-E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Info õppe kvaliteedi kohta (EKKA)</a:t>
            </a:r>
            <a:endParaRPr lang="et-EE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Notched Right Arrow 11"/>
          <p:cNvSpPr/>
          <p:nvPr/>
        </p:nvSpPr>
        <p:spPr>
          <a:xfrm rot="17427698">
            <a:off x="-138750" y="4167538"/>
            <a:ext cx="3084967" cy="1845461"/>
          </a:xfrm>
          <a:prstGeom prst="notchedRightArrow">
            <a:avLst/>
          </a:prstGeom>
          <a:solidFill>
            <a:srgbClr val="3399FF"/>
          </a:solidFill>
          <a:ln>
            <a:solidFill>
              <a:srgbClr val="2C4D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t-E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Muutused hõives</a:t>
            </a:r>
          </a:p>
          <a:p>
            <a:pPr algn="ctr"/>
            <a:r>
              <a:rPr lang="et-E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(Statistikaamet</a:t>
            </a:r>
            <a:r>
              <a:rPr lang="et-EE" sz="2000" dirty="0" smtClean="0"/>
              <a:t>)</a:t>
            </a:r>
          </a:p>
        </p:txBody>
      </p:sp>
      <p:sp>
        <p:nvSpPr>
          <p:cNvPr id="13" name="Notched Right Arrow 12"/>
          <p:cNvSpPr/>
          <p:nvPr/>
        </p:nvSpPr>
        <p:spPr>
          <a:xfrm rot="2565154">
            <a:off x="5724061" y="909668"/>
            <a:ext cx="2887451" cy="1814462"/>
          </a:xfrm>
          <a:prstGeom prst="notchedRightArrow">
            <a:avLst/>
          </a:prstGeom>
          <a:solidFill>
            <a:srgbClr val="3399FF"/>
          </a:solidFill>
          <a:ln>
            <a:solidFill>
              <a:srgbClr val="2C4D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t-E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Vakantsid ja töötus (Töötukassa)</a:t>
            </a:r>
            <a:endParaRPr lang="et-EE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Notched Right Arrow 13"/>
          <p:cNvSpPr/>
          <p:nvPr/>
        </p:nvSpPr>
        <p:spPr>
          <a:xfrm rot="16850463">
            <a:off x="5831726" y="3766476"/>
            <a:ext cx="3396895" cy="2216530"/>
          </a:xfrm>
          <a:prstGeom prst="notchedRightArrow">
            <a:avLst/>
          </a:prstGeom>
          <a:solidFill>
            <a:srgbClr val="3399FF"/>
          </a:solidFill>
          <a:ln>
            <a:solidFill>
              <a:srgbClr val="2C4D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91430" tIns="45716" rIns="91430" bIns="45716" rtlCol="0" anchor="ctr"/>
          <a:lstStyle/>
          <a:p>
            <a:pPr algn="ctr"/>
            <a:r>
              <a:rPr lang="et-E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Kutse-standard</a:t>
            </a:r>
          </a:p>
          <a:p>
            <a:pPr algn="ctr"/>
            <a:r>
              <a:rPr lang="et-E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(Kutse-koda)</a:t>
            </a:r>
            <a:endParaRPr lang="et-EE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Notched Right Arrow 15"/>
          <p:cNvSpPr/>
          <p:nvPr/>
        </p:nvSpPr>
        <p:spPr>
          <a:xfrm rot="20625330">
            <a:off x="2580923" y="4807571"/>
            <a:ext cx="4456484" cy="1845461"/>
          </a:xfrm>
          <a:prstGeom prst="notchedRightArrow">
            <a:avLst/>
          </a:prstGeom>
          <a:solidFill>
            <a:srgbClr val="FF0000"/>
          </a:solidFill>
          <a:ln>
            <a:solidFill>
              <a:srgbClr val="2C4D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t-EE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Tööandjate </a:t>
            </a:r>
            <a:r>
              <a:rPr lang="et-EE" sz="20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süsteemne sisend </a:t>
            </a:r>
            <a:r>
              <a:rPr lang="et-EE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TJ vajaduse kirjeldamisse</a:t>
            </a:r>
          </a:p>
        </p:txBody>
      </p:sp>
      <p:sp>
        <p:nvSpPr>
          <p:cNvPr id="17" name="Notched Right Arrow 16"/>
          <p:cNvSpPr/>
          <p:nvPr/>
        </p:nvSpPr>
        <p:spPr>
          <a:xfrm rot="20988608">
            <a:off x="3096448" y="1973513"/>
            <a:ext cx="3218030" cy="1514908"/>
          </a:xfrm>
          <a:prstGeom prst="notchedRightArrow">
            <a:avLst/>
          </a:prstGeom>
          <a:solidFill>
            <a:srgbClr val="FF0000"/>
          </a:solidFill>
          <a:ln>
            <a:solidFill>
              <a:srgbClr val="2C4D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6" rIns="91430" bIns="45716" rtlCol="0" anchor="ctr"/>
          <a:lstStyle/>
          <a:p>
            <a:pPr algn="ctr"/>
            <a:r>
              <a:rPr lang="et-EE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Tööjõuvajaduse seire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6048672" cy="731168"/>
          </a:xfrm>
        </p:spPr>
        <p:txBody>
          <a:bodyPr/>
          <a:lstStyle/>
          <a:p>
            <a:r>
              <a:rPr lang="et-EE" sz="4000" dirty="0" smtClean="0">
                <a:latin typeface="Roboto Condensed" pitchFamily="2" charset="0"/>
                <a:ea typeface="Roboto Condensed" pitchFamily="2" charset="0"/>
                <a:cs typeface="Tahoma" pitchFamily="34" charset="0"/>
              </a:rPr>
              <a:t>OSKA eesmärk</a:t>
            </a:r>
            <a:endParaRPr lang="et-EE" sz="4000" dirty="0">
              <a:latin typeface="Roboto Condensed" pitchFamily="2" charset="0"/>
              <a:ea typeface="Roboto Condensed" pitchFamily="2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3"/>
            <a:ext cx="8062664" cy="4114800"/>
          </a:xfrm>
        </p:spPr>
        <p:txBody>
          <a:bodyPr/>
          <a:lstStyle/>
          <a:p>
            <a:pPr>
              <a:buNone/>
            </a:pPr>
            <a:r>
              <a:rPr lang="et-EE" dirty="0" smtClean="0"/>
              <a:t>	</a:t>
            </a:r>
            <a:endParaRPr lang="et-EE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t-EE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683568" y="1268760"/>
          <a:ext cx="8040216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317" y="302395"/>
            <a:ext cx="7949115" cy="1263693"/>
          </a:xfrm>
        </p:spPr>
        <p:txBody>
          <a:bodyPr/>
          <a:lstStyle/>
          <a:p>
            <a:pPr algn="ctr"/>
            <a:r>
              <a:rPr lang="et-EE" sz="3600" dirty="0" smtClean="0"/>
              <a:t>OSKA väljatöötamise põhimõtted</a:t>
            </a:r>
            <a:endParaRPr lang="et-E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496944" cy="4896544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t-EE" sz="2800" dirty="0" smtClean="0"/>
              <a:t>süsteemi väljatöötamisel kasutatakse rahvusvahelisi parimaid praktikaid</a:t>
            </a:r>
          </a:p>
          <a:p>
            <a:pPr lvl="0">
              <a:buFont typeface="Arial" pitchFamily="34" charset="0"/>
              <a:buChar char="•"/>
            </a:pPr>
            <a:r>
              <a:rPr lang="et-EE" sz="2800" dirty="0" smtClean="0"/>
              <a:t>koordinatsioonisüsteem ehitatakse üles täna eksisteerivale raamistikule – täiendatakse kutsekvalifikatsioonisüsteemi ja selle institutsioonide (eelkõige Kutsekoda ja kutsenõukogud) funktsioone</a:t>
            </a:r>
          </a:p>
          <a:p>
            <a:pPr lvl="0">
              <a:buFont typeface="Arial" pitchFamily="34" charset="0"/>
              <a:buChar char="•"/>
            </a:pPr>
            <a:r>
              <a:rPr lang="et-EE" sz="2800" dirty="0" smtClean="0"/>
              <a:t>koolitusvajadust prognoositakse tegevusala-põhiselt kattes kõiki haridustasemeid (mitte haridustasemete või koolitüüpide vaates)</a:t>
            </a:r>
          </a:p>
          <a:p>
            <a:r>
              <a:rPr lang="en-US" dirty="0" smtClean="0"/>
              <a:t> </a:t>
            </a:r>
            <a:endParaRPr lang="et-EE" dirty="0" smtClean="0"/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igikantselei_esitluse_pohi_kolme_lovi_logoga_2014_01_28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Roboto">
      <a:majorFont>
        <a:latin typeface="Roboto Condensed"/>
        <a:ea typeface="Microsoft YaHei"/>
        <a:cs typeface=""/>
      </a:majorFont>
      <a:minorFont>
        <a:latin typeface="Roboto Condensed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Roboto Condensed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Roboto Condensed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Esitluspoõhi</Template>
  <TotalTime>422</TotalTime>
  <Words>433</Words>
  <Application>Microsoft Office PowerPoint</Application>
  <PresentationFormat>On-screen Show (4:3)</PresentationFormat>
  <Paragraphs>56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Riigikantselei_esitluse_pohi_kolme_lovi_logoga_2014_01_28</vt:lpstr>
      <vt:lpstr>PowerPoint Presentation</vt:lpstr>
      <vt:lpstr>Päeva teema </vt:lpstr>
      <vt:lpstr>Inimeste oskuste ja tööturu vajaduste ühitamise rakkerühm</vt:lpstr>
      <vt:lpstr>Oskuste rakkerühma tegevussuunad ja teemavaldkonnad</vt:lpstr>
      <vt:lpstr>PowerPoint Presentation</vt:lpstr>
      <vt:lpstr>OSKA eesmärk</vt:lpstr>
      <vt:lpstr>OSKA väljatöötamise põhimõtted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Tööturu ja elukestva õppe koordinatsioonisüsteemi loomine    Tiia Randma  Riigikantselei strateegiabüroo nõunik Inimeste oskuste ja tööturu vajaduste ühitamise rakkerühm</dc:title>
  <dc:creator>TiiaR</dc:creator>
  <cp:lastModifiedBy>Heli Oruaas</cp:lastModifiedBy>
  <cp:revision>38</cp:revision>
  <dcterms:created xsi:type="dcterms:W3CDTF">2014-03-05T14:52:47Z</dcterms:created>
  <dcterms:modified xsi:type="dcterms:W3CDTF">2014-03-18T14:06:29Z</dcterms:modified>
</cp:coreProperties>
</file>